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  <p:sldMasterId id="2147483661" r:id="rId4"/>
    <p:sldMasterId id="2147483663" r:id="rId5"/>
    <p:sldMasterId id="2147483665" r:id="rId6"/>
  </p:sldMasterIdLst>
  <p:notesMasterIdLst>
    <p:notesMasterId r:id="rId11"/>
  </p:notesMasterIdLst>
  <p:handoutMasterIdLst>
    <p:handoutMasterId r:id="rId20"/>
  </p:handoutMasterIdLst>
  <p:sldIdLst>
    <p:sldId id="257" r:id="rId7"/>
    <p:sldId id="302" r:id="rId8"/>
    <p:sldId id="258" r:id="rId9"/>
    <p:sldId id="259" r:id="rId10"/>
    <p:sldId id="294" r:id="rId12"/>
    <p:sldId id="297" r:id="rId13"/>
    <p:sldId id="298" r:id="rId14"/>
    <p:sldId id="265" r:id="rId15"/>
    <p:sldId id="299" r:id="rId16"/>
    <p:sldId id="268" r:id="rId17"/>
    <p:sldId id="269" r:id="rId18"/>
    <p:sldId id="270" r:id="rId19"/>
  </p:sldIdLst>
  <p:sldSz cx="12192000" cy="6858000"/>
  <p:notesSz cx="7103745" cy="10234295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5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slide" Target="slides/slide1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4" Type="http://schemas.openxmlformats.org/officeDocument/2006/relationships/tags" Target="tags/tag144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image" Target="../media/image1.png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image" Target="../media/image2.png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image" Target="../media/image3.png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75.xml"/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image" Target="../media/image4.png"/><Relationship Id="rId2" Type="http://schemas.openxmlformats.org/officeDocument/2006/relationships/tags" Target="../tags/tag92.xml"/><Relationship Id="rId11" Type="http://schemas.openxmlformats.org/officeDocument/2006/relationships/tags" Target="../tags/tag100.xml"/><Relationship Id="rId10" Type="http://schemas.openxmlformats.org/officeDocument/2006/relationships/tags" Target="../tags/tag99.xml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2965"/>
            <a:ext cx="10800000" cy="705600"/>
          </a:xfrm>
        </p:spPr>
        <p:txBody>
          <a:bodyPr wrap="square">
            <a:normAutofit/>
          </a:bodyPr>
          <a:lstStyle>
            <a:lvl1pPr algn="ctr"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 lIns="0" tIns="0" rIns="0" bIns="0"/>
          <a:lstStyle>
            <a:lvl1pPr algn="ctr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476320"/>
            <a:ext cx="10800000" cy="792000"/>
          </a:xfrm>
        </p:spPr>
        <p:txBody>
          <a:bodyPr lIns="72000" tIns="46800" rIns="72000" bIns="46800"/>
          <a:lstStyle>
            <a:lvl1pPr algn="l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未标题-1_画板 1"/>
          <p:cNvPicPr/>
          <p:nvPr userDrawn="1">
            <p:custDataLst>
              <p:tags r:id="rId2"/>
            </p:custDataLst>
          </p:nvPr>
        </p:nvPicPr>
        <p:blipFill>
          <a:blip r:embed="rId3" cstate="email">
            <a:lum bright="6000" contrast="6000"/>
          </a:blip>
          <a:stretch>
            <a:fillRect/>
          </a:stretch>
        </p:blipFill>
        <p:spPr>
          <a:xfrm>
            <a:off x="1200" y="0"/>
            <a:ext cx="121896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796290" y="1678305"/>
            <a:ext cx="10290810" cy="3649980"/>
          </a:xfrm>
        </p:spPr>
        <p:txBody>
          <a:bodyPr vert="horz" lIns="101600" tIns="38100" rIns="25400" bIns="38100" rtlCol="0" anchor="ctr" anchorCtr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en-US" sz="5800" u="none" strike="noStrike" cap="none" spc="0" normalizeH="0" baseline="0" dirty="0">
                <a:solidFill>
                  <a:schemeClr val="tx1"/>
                </a:solidFill>
                <a:uFillTx/>
                <a:latin typeface="+mj-lt"/>
              </a:defRPr>
            </a:lvl1pPr>
          </a:lstStyle>
          <a:p>
            <a:pPr lvl="0" fontAlgn="auto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802553" y="563368"/>
            <a:ext cx="4512397" cy="584712"/>
          </a:xfrm>
        </p:spPr>
        <p:txBody>
          <a:bodyPr vert="horz" lIns="101600" tIns="38100" rIns="76200" bIns="38100" rtlCol="0" anchor="ctr">
            <a:normAutofit/>
          </a:bodyPr>
          <a:lstStyle>
            <a:lvl1pPr marL="0" indent="0" algn="l">
              <a:buNone/>
              <a:defRPr lang="en-US" sz="1800" b="1" u="none" strike="noStrike" cap="none" spc="0" normalizeH="0" baseline="0" dirty="0">
                <a:solidFill>
                  <a:schemeClr val="tx1"/>
                </a:solidFill>
                <a:uFillTx/>
                <a:latin typeface="+mn-lt"/>
              </a:defRPr>
            </a:lvl1pPr>
          </a:lstStyle>
          <a:p>
            <a:pPr marL="228600" lvl="0" indent="-228600" fontAlgn="auto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标题 6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1" i="0" u="none" strike="noStrike" kern="1200" cap="none" spc="0" normalizeH="0" baseline="0" noProof="1">
                <a:solidFill>
                  <a:schemeClr val="tx1"/>
                </a:solidFill>
                <a:latin typeface="+mj-lt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未标题-2_画板 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1200" y="4626415"/>
            <a:ext cx="12189600" cy="22315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10870" y="815975"/>
            <a:ext cx="3291205" cy="857250"/>
          </a:xfrm>
          <a:noFill/>
        </p:spPr>
        <p:txBody>
          <a:bodyPr wrap="square" rtlCol="0" anchor="t" anchorCtr="0">
            <a:normAutofit/>
          </a:bodyPr>
          <a:lstStyle>
            <a:lvl1pPr>
              <a:defRPr lang="en-US" sz="6000" dirty="0">
                <a:solidFill>
                  <a:schemeClr val="tx1"/>
                </a:solidFill>
                <a:latin typeface="+mj-lt"/>
              </a:defRPr>
            </a:lvl1pPr>
          </a:lstStyle>
          <a:p>
            <a:pPr marL="0" lv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未标题-122_画板 1 副本 2"/>
          <p:cNvPicPr/>
          <p:nvPr userDrawn="1">
            <p:custDataLst>
              <p:tags r:id="rId2"/>
            </p:custDataLst>
          </p:nvPr>
        </p:nvPicPr>
        <p:blipFill>
          <a:blip r:embed="rId3" cstate="email">
            <a:lum contrast="-12000"/>
          </a:blip>
          <a:srcRect/>
          <a:stretch>
            <a:fillRect/>
          </a:stretch>
        </p:blipFill>
        <p:spPr>
          <a:xfrm>
            <a:off x="1200" y="0"/>
            <a:ext cx="121896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90880" y="2362200"/>
            <a:ext cx="6050280" cy="3820795"/>
          </a:xfrm>
          <a:ln>
            <a:noFill/>
          </a:ln>
        </p:spPr>
        <p:txBody>
          <a:bodyPr vert="horz" lIns="0" tIns="0" rIns="0" bIns="0" rtlCol="0" anchor="ctr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5600" u="none" strike="noStrike" cap="none" spc="0" normalizeH="0" baseline="0" dirty="0">
                <a:solidFill>
                  <a:schemeClr val="tx1"/>
                </a:solidFill>
                <a:uFillTx/>
                <a:latin typeface="+mj-lt"/>
              </a:defRPr>
            </a:lvl1pPr>
          </a:lstStyle>
          <a:p>
            <a:pPr lvl="0" fontAlgn="auto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6856095" y="2362200"/>
            <a:ext cx="5132705" cy="3821430"/>
          </a:xfrm>
          <a:noFill/>
          <a:ln>
            <a:noFill/>
          </a:ln>
          <a:effectLst/>
        </p:spPr>
        <p:txBody>
          <a:bodyPr wrap="none" rtlCol="0" anchor="ctr" anchorCtr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lang="en-US" sz="20000" b="1" dirty="0">
                <a:ln w="25400">
                  <a:noFill/>
                </a:ln>
                <a:gradFill>
                  <a:gsLst>
                    <a:gs pos="74000">
                      <a:schemeClr val="tx1">
                        <a:alpha val="0"/>
                      </a:schemeClr>
                    </a:gs>
                    <a:gs pos="14000">
                      <a:schemeClr val="accent1">
                        <a:lumMod val="75000"/>
                      </a:schemeClr>
                    </a:gs>
                  </a:gsLst>
                  <a:lin ang="5400000" scaled="0"/>
                </a:gradFill>
                <a:uFillTx/>
                <a:latin typeface="+mn-lt"/>
              </a:defRPr>
            </a:lvl1pPr>
          </a:lstStyle>
          <a:p>
            <a:pPr marL="0" lvl="0" algn="r"/>
            <a:r>
              <a:rPr lang="en-US" dirty="0">
                <a:latin typeface="+mn-lt"/>
              </a:rPr>
              <a:t>text</a:t>
            </a:r>
            <a:endParaRPr 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1" i="0" u="none" strike="noStrike" kern="1200" cap="none" spc="0" normalizeH="0" baseline="0" noProof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694800" y="1284288"/>
            <a:ext cx="5181600" cy="4893312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313200" y="1284288"/>
            <a:ext cx="5181600" cy="4893312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4800" y="1284288"/>
            <a:ext cx="5157787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94800" y="1901468"/>
            <a:ext cx="5157787" cy="4288195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311612" y="1284288"/>
            <a:ext cx="5183188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311612" y="1901468"/>
            <a:ext cx="5183188" cy="4288195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1" i="0" u="none" strike="noStrike" kern="1200" cap="none" spc="0" normalizeH="0" baseline="0" noProof="1">
                <a:solidFill>
                  <a:schemeClr val="tx1"/>
                </a:solidFill>
                <a:latin typeface="+mj-lt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90563" y="360000"/>
            <a:ext cx="10826750" cy="581760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0563" y="1296000"/>
            <a:ext cx="10826750" cy="576000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4" name="标题 3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未标题-2_画板 1"/>
          <p:cNvPicPr/>
          <p:nvPr userDrawn="1">
            <p:custDataLst>
              <p:tags r:id="rId2"/>
            </p:custDataLst>
          </p:nvPr>
        </p:nvPicPr>
        <p:blipFill rotWithShape="1">
          <a:blip r:embed="rId3" cstate="email"/>
          <a:srcRect t="13979"/>
          <a:stretch>
            <a:fillRect/>
          </a:stretch>
        </p:blipFill>
        <p:spPr>
          <a:xfrm>
            <a:off x="1200" y="959224"/>
            <a:ext cx="12189600" cy="5898776"/>
          </a:xfrm>
          <a:prstGeom prst="rect">
            <a:avLst/>
          </a:prstGeom>
        </p:spPr>
      </p:pic>
      <p:sp>
        <p:nvSpPr>
          <p:cNvPr id="13" name="任意多边形 8"/>
          <p:cNvSpPr/>
          <p:nvPr userDrawn="1">
            <p:custDataLst>
              <p:tags r:id="rId4"/>
            </p:custDataLst>
          </p:nvPr>
        </p:nvSpPr>
        <p:spPr>
          <a:xfrm>
            <a:off x="850900" y="950595"/>
            <a:ext cx="577850" cy="563880"/>
          </a:xfrm>
          <a:custGeom>
            <a:avLst/>
            <a:gdLst>
              <a:gd name="connsiteX0" fmla="*/ 0 w 1856"/>
              <a:gd name="connsiteY0" fmla="*/ 1856 h 1856"/>
              <a:gd name="connsiteX1" fmla="*/ 0 w 1856"/>
              <a:gd name="connsiteY1" fmla="*/ 0 h 1856"/>
              <a:gd name="connsiteX2" fmla="*/ 1856 w 1856"/>
              <a:gd name="connsiteY2" fmla="*/ 0 h 1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6" h="1856">
                <a:moveTo>
                  <a:pt x="0" y="1856"/>
                </a:moveTo>
                <a:lnTo>
                  <a:pt x="0" y="0"/>
                </a:lnTo>
                <a:lnTo>
                  <a:pt x="1856" y="0"/>
                </a:ln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Arial" panose="020B0604020202020204" pitchFamily="34" charset="0"/>
            </a:endParaRPr>
          </a:p>
        </p:txBody>
      </p:sp>
      <p:sp>
        <p:nvSpPr>
          <p:cNvPr id="15" name="任意多边形 9"/>
          <p:cNvSpPr/>
          <p:nvPr userDrawn="1">
            <p:custDataLst>
              <p:tags r:id="rId5"/>
            </p:custDataLst>
          </p:nvPr>
        </p:nvSpPr>
        <p:spPr>
          <a:xfrm rot="10800000">
            <a:off x="10749280" y="5339080"/>
            <a:ext cx="577850" cy="563880"/>
          </a:xfrm>
          <a:custGeom>
            <a:avLst/>
            <a:gdLst>
              <a:gd name="connsiteX0" fmla="*/ 0 w 1856"/>
              <a:gd name="connsiteY0" fmla="*/ 1856 h 1856"/>
              <a:gd name="connsiteX1" fmla="*/ 0 w 1856"/>
              <a:gd name="connsiteY1" fmla="*/ 0 h 1856"/>
              <a:gd name="connsiteX2" fmla="*/ 1856 w 1856"/>
              <a:gd name="connsiteY2" fmla="*/ 0 h 1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6" h="1856">
                <a:moveTo>
                  <a:pt x="0" y="1856"/>
                </a:moveTo>
                <a:lnTo>
                  <a:pt x="0" y="0"/>
                </a:lnTo>
                <a:lnTo>
                  <a:pt x="1856" y="0"/>
                </a:ln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Arial" panose="020B0604020202020204" pitchFamily="34" charset="0"/>
            </a:endParaRPr>
          </a:p>
        </p:txBody>
      </p:sp>
      <p:sp>
        <p:nvSpPr>
          <p:cNvPr id="16" name="任意多边形 14"/>
          <p:cNvSpPr/>
          <p:nvPr userDrawn="1">
            <p:custDataLst>
              <p:tags r:id="rId6"/>
            </p:custDataLst>
          </p:nvPr>
        </p:nvSpPr>
        <p:spPr>
          <a:xfrm flipH="1">
            <a:off x="10749280" y="950595"/>
            <a:ext cx="577850" cy="563880"/>
          </a:xfrm>
          <a:custGeom>
            <a:avLst/>
            <a:gdLst>
              <a:gd name="connsiteX0" fmla="*/ 0 w 1856"/>
              <a:gd name="connsiteY0" fmla="*/ 1856 h 1856"/>
              <a:gd name="connsiteX1" fmla="*/ 0 w 1856"/>
              <a:gd name="connsiteY1" fmla="*/ 0 h 1856"/>
              <a:gd name="connsiteX2" fmla="*/ 1856 w 1856"/>
              <a:gd name="connsiteY2" fmla="*/ 0 h 1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6" h="1856">
                <a:moveTo>
                  <a:pt x="0" y="1856"/>
                </a:moveTo>
                <a:lnTo>
                  <a:pt x="0" y="0"/>
                </a:lnTo>
                <a:lnTo>
                  <a:pt x="1856" y="0"/>
                </a:ln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Arial" panose="020B0604020202020204" pitchFamily="34" charset="0"/>
            </a:endParaRPr>
          </a:p>
        </p:txBody>
      </p:sp>
      <p:sp>
        <p:nvSpPr>
          <p:cNvPr id="17" name="任意多边形 15"/>
          <p:cNvSpPr/>
          <p:nvPr userDrawn="1">
            <p:custDataLst>
              <p:tags r:id="rId7"/>
            </p:custDataLst>
          </p:nvPr>
        </p:nvSpPr>
        <p:spPr>
          <a:xfrm rot="10800000" flipH="1">
            <a:off x="850900" y="5466080"/>
            <a:ext cx="577850" cy="563880"/>
          </a:xfrm>
          <a:custGeom>
            <a:avLst/>
            <a:gdLst>
              <a:gd name="connsiteX0" fmla="*/ 0 w 1856"/>
              <a:gd name="connsiteY0" fmla="*/ 1856 h 1856"/>
              <a:gd name="connsiteX1" fmla="*/ 0 w 1856"/>
              <a:gd name="connsiteY1" fmla="*/ 0 h 1856"/>
              <a:gd name="connsiteX2" fmla="*/ 1856 w 1856"/>
              <a:gd name="connsiteY2" fmla="*/ 0 h 1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6" h="1856">
                <a:moveTo>
                  <a:pt x="0" y="1856"/>
                </a:moveTo>
                <a:lnTo>
                  <a:pt x="0" y="0"/>
                </a:lnTo>
                <a:lnTo>
                  <a:pt x="1856" y="0"/>
                </a:ln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838200" y="1840864"/>
            <a:ext cx="10515000" cy="3298825"/>
          </a:xfrm>
        </p:spPr>
        <p:txBody>
          <a:bodyPr wrap="square" anchor="ctr">
            <a:normAutofit/>
          </a:bodyPr>
          <a:lstStyle>
            <a:lvl1pPr algn="ctr">
              <a:lnSpc>
                <a:spcPct val="100000"/>
              </a:lnSpc>
              <a:defRPr sz="58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1" Type="http://schemas.openxmlformats.org/officeDocument/2006/relationships/theme" Target="../theme/theme2.xml"/><Relationship Id="rId10" Type="http://schemas.openxmlformats.org/officeDocument/2006/relationships/tags" Target="../tags/tag13.xml"/><Relationship Id="rId1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1" Type="http://schemas.openxmlformats.org/officeDocument/2006/relationships/theme" Target="../theme/theme3.xml"/><Relationship Id="rId10" Type="http://schemas.openxmlformats.org/officeDocument/2006/relationships/tags" Target="../tags/tag26.xml"/><Relationship Id="rId1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1" Type="http://schemas.openxmlformats.org/officeDocument/2006/relationships/theme" Target="../theme/theme4.xml"/><Relationship Id="rId10" Type="http://schemas.openxmlformats.org/officeDocument/2006/relationships/tags" Target="../tags/tag39.xml"/><Relationship Id="rId1" Type="http://schemas.openxmlformats.org/officeDocument/2006/relationships/slideLayout" Target="../slideLayouts/slideLayout13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9" Type="http://schemas.openxmlformats.org/officeDocument/2006/relationships/theme" Target="../theme/theme5.xml"/><Relationship Id="rId18" Type="http://schemas.openxmlformats.org/officeDocument/2006/relationships/tags" Target="../tags/tag106.xml"/><Relationship Id="rId17" Type="http://schemas.openxmlformats.org/officeDocument/2006/relationships/tags" Target="../tags/tag105.xml"/><Relationship Id="rId16" Type="http://schemas.openxmlformats.org/officeDocument/2006/relationships/tags" Target="../tags/tag104.xml"/><Relationship Id="rId15" Type="http://schemas.openxmlformats.org/officeDocument/2006/relationships/tags" Target="../tags/tag103.xml"/><Relationship Id="rId14" Type="http://schemas.openxmlformats.org/officeDocument/2006/relationships/tags" Target="../tags/tag102.xml"/><Relationship Id="rId13" Type="http://schemas.openxmlformats.org/officeDocument/2006/relationships/tags" Target="../tags/tag101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+mn-lt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+mn-lt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+mn-lt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_#color_$accent1_$accent1-2047&amp;10728"/>
          <p:cNvSpPr/>
          <p:nvPr userDrawn="1">
            <p:custDataLst>
              <p:tags r:id="rId2"/>
            </p:custDataLst>
          </p:nvPr>
        </p:nvSpPr>
        <p:spPr>
          <a:xfrm>
            <a:off x="7390765" y="6015355"/>
            <a:ext cx="2962275" cy="842645"/>
          </a:xfrm>
          <a:custGeom>
            <a:avLst/>
            <a:gdLst/>
            <a:ahLst/>
            <a:cxnLst/>
            <a:rect l="l" t="t" r="r" b="b"/>
            <a:pathLst>
              <a:path w="3438144" h="978408">
                <a:moveTo>
                  <a:pt x="3438144" y="978408"/>
                </a:moveTo>
                <a:lnTo>
                  <a:pt x="0" y="978408"/>
                </a:lnTo>
                <a:lnTo>
                  <a:pt x="521208" y="402336"/>
                </a:lnTo>
                <a:cubicBezTo>
                  <a:pt x="758952" y="146304"/>
                  <a:pt x="1106424" y="0"/>
                  <a:pt x="1463040" y="0"/>
                </a:cubicBezTo>
                <a:lnTo>
                  <a:pt x="3438144" y="0"/>
                </a:lnTo>
                <a:lnTo>
                  <a:pt x="3438144" y="978408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10817101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0_#color_$accent1_$accent1-2047&amp;10731"/>
          <p:cNvSpPr/>
          <p:nvPr userDrawn="1">
            <p:custDataLst>
              <p:tags r:id="rId3"/>
            </p:custDataLst>
          </p:nvPr>
        </p:nvSpPr>
        <p:spPr>
          <a:xfrm>
            <a:off x="9528810" y="6015355"/>
            <a:ext cx="2663190" cy="842645"/>
          </a:xfrm>
          <a:custGeom>
            <a:avLst/>
            <a:gdLst/>
            <a:ahLst/>
            <a:cxnLst/>
            <a:rect l="l" t="t" r="r" b="b"/>
            <a:pathLst>
              <a:path w="3090672" h="978408">
                <a:moveTo>
                  <a:pt x="3090672" y="36576"/>
                </a:moveTo>
                <a:lnTo>
                  <a:pt x="3090672" y="978408"/>
                </a:lnTo>
                <a:lnTo>
                  <a:pt x="0" y="978408"/>
                </a:lnTo>
                <a:lnTo>
                  <a:pt x="530352" y="411480"/>
                </a:lnTo>
                <a:cubicBezTo>
                  <a:pt x="768096" y="146304"/>
                  <a:pt x="1106424" y="0"/>
                  <a:pt x="1463040" y="0"/>
                </a:cubicBezTo>
                <a:lnTo>
                  <a:pt x="3090672" y="36576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21588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11_#color_$accent1_$accent1-2047&amp;10734"/>
          <p:cNvSpPr/>
          <p:nvPr userDrawn="1">
            <p:custDataLst>
              <p:tags r:id="rId4"/>
            </p:custDataLst>
          </p:nvPr>
        </p:nvSpPr>
        <p:spPr>
          <a:xfrm>
            <a:off x="6776085" y="5558155"/>
            <a:ext cx="5412740" cy="1299845"/>
          </a:xfrm>
          <a:custGeom>
            <a:avLst/>
            <a:gdLst/>
            <a:ahLst/>
            <a:cxnLst/>
            <a:rect l="l" t="t" r="r" b="b"/>
            <a:pathLst>
              <a:path w="6281928" h="1508760">
                <a:moveTo>
                  <a:pt x="6281928" y="36576"/>
                </a:moveTo>
                <a:lnTo>
                  <a:pt x="2203704" y="0"/>
                </a:lnTo>
                <a:cubicBezTo>
                  <a:pt x="1728216" y="0"/>
                  <a:pt x="1271016" y="192024"/>
                  <a:pt x="941832" y="530352"/>
                </a:cubicBezTo>
                <a:lnTo>
                  <a:pt x="0" y="1508760"/>
                </a:lnTo>
                <a:lnTo>
                  <a:pt x="374904" y="1508760"/>
                </a:lnTo>
                <a:lnTo>
                  <a:pt x="1124712" y="722376"/>
                </a:lnTo>
                <a:cubicBezTo>
                  <a:pt x="1408176" y="429768"/>
                  <a:pt x="1801368" y="265176"/>
                  <a:pt x="2203704" y="265176"/>
                </a:cubicBezTo>
                <a:lnTo>
                  <a:pt x="6281928" y="265176"/>
                </a:lnTo>
                <a:lnTo>
                  <a:pt x="6281928" y="36576"/>
                </a:lnTo>
              </a:path>
            </a:pathLst>
          </a:custGeom>
          <a:gradFill>
            <a:gsLst>
              <a:gs pos="0">
                <a:schemeClr val="accent1">
                  <a:alpha val="4000"/>
                </a:schemeClr>
              </a:gs>
              <a:gs pos="100000">
                <a:schemeClr val="accent1">
                  <a:alpha val="0"/>
                </a:schemeClr>
              </a:gs>
            </a:gsLst>
            <a:lin ang="208191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Arial" panose="020B0604020202020204" pitchFamily="34" charset="0"/>
          <a:ea typeface="+mj-ea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_#color_$accent1_$accent1-2047&amp;10728"/>
          <p:cNvSpPr/>
          <p:nvPr userDrawn="1">
            <p:custDataLst>
              <p:tags r:id="rId2"/>
            </p:custDataLst>
          </p:nvPr>
        </p:nvSpPr>
        <p:spPr>
          <a:xfrm>
            <a:off x="7390765" y="6015355"/>
            <a:ext cx="2962275" cy="842645"/>
          </a:xfrm>
          <a:custGeom>
            <a:avLst/>
            <a:gdLst/>
            <a:ahLst/>
            <a:cxnLst/>
            <a:rect l="l" t="t" r="r" b="b"/>
            <a:pathLst>
              <a:path w="3438144" h="978408">
                <a:moveTo>
                  <a:pt x="3438144" y="978408"/>
                </a:moveTo>
                <a:lnTo>
                  <a:pt x="0" y="978408"/>
                </a:lnTo>
                <a:lnTo>
                  <a:pt x="521208" y="402336"/>
                </a:lnTo>
                <a:cubicBezTo>
                  <a:pt x="758952" y="146304"/>
                  <a:pt x="1106424" y="0"/>
                  <a:pt x="1463040" y="0"/>
                </a:cubicBezTo>
                <a:lnTo>
                  <a:pt x="3438144" y="0"/>
                </a:lnTo>
                <a:lnTo>
                  <a:pt x="3438144" y="978408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10817101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0_#color_$accent1_$accent1-2047&amp;10731"/>
          <p:cNvSpPr/>
          <p:nvPr userDrawn="1">
            <p:custDataLst>
              <p:tags r:id="rId3"/>
            </p:custDataLst>
          </p:nvPr>
        </p:nvSpPr>
        <p:spPr>
          <a:xfrm>
            <a:off x="9528810" y="6015355"/>
            <a:ext cx="2663190" cy="842645"/>
          </a:xfrm>
          <a:custGeom>
            <a:avLst/>
            <a:gdLst/>
            <a:ahLst/>
            <a:cxnLst/>
            <a:rect l="l" t="t" r="r" b="b"/>
            <a:pathLst>
              <a:path w="3090672" h="978408">
                <a:moveTo>
                  <a:pt x="3090672" y="36576"/>
                </a:moveTo>
                <a:lnTo>
                  <a:pt x="3090672" y="978408"/>
                </a:lnTo>
                <a:lnTo>
                  <a:pt x="0" y="978408"/>
                </a:lnTo>
                <a:lnTo>
                  <a:pt x="530352" y="411480"/>
                </a:lnTo>
                <a:cubicBezTo>
                  <a:pt x="768096" y="146304"/>
                  <a:pt x="1106424" y="0"/>
                  <a:pt x="1463040" y="0"/>
                </a:cubicBezTo>
                <a:lnTo>
                  <a:pt x="3090672" y="36576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21588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11_#color_$accent1_$accent1-2047&amp;10734"/>
          <p:cNvSpPr/>
          <p:nvPr userDrawn="1">
            <p:custDataLst>
              <p:tags r:id="rId4"/>
            </p:custDataLst>
          </p:nvPr>
        </p:nvSpPr>
        <p:spPr>
          <a:xfrm>
            <a:off x="6776085" y="5558155"/>
            <a:ext cx="5412740" cy="1299845"/>
          </a:xfrm>
          <a:custGeom>
            <a:avLst/>
            <a:gdLst/>
            <a:ahLst/>
            <a:cxnLst/>
            <a:rect l="l" t="t" r="r" b="b"/>
            <a:pathLst>
              <a:path w="6281928" h="1508760">
                <a:moveTo>
                  <a:pt x="6281928" y="36576"/>
                </a:moveTo>
                <a:lnTo>
                  <a:pt x="2203704" y="0"/>
                </a:lnTo>
                <a:cubicBezTo>
                  <a:pt x="1728216" y="0"/>
                  <a:pt x="1271016" y="192024"/>
                  <a:pt x="941832" y="530352"/>
                </a:cubicBezTo>
                <a:lnTo>
                  <a:pt x="0" y="1508760"/>
                </a:lnTo>
                <a:lnTo>
                  <a:pt x="374904" y="1508760"/>
                </a:lnTo>
                <a:lnTo>
                  <a:pt x="1124712" y="722376"/>
                </a:lnTo>
                <a:cubicBezTo>
                  <a:pt x="1408176" y="429768"/>
                  <a:pt x="1801368" y="265176"/>
                  <a:pt x="2203704" y="265176"/>
                </a:cubicBezTo>
                <a:lnTo>
                  <a:pt x="6281928" y="265176"/>
                </a:lnTo>
                <a:lnTo>
                  <a:pt x="6281928" y="36576"/>
                </a:lnTo>
              </a:path>
            </a:pathLst>
          </a:custGeom>
          <a:gradFill>
            <a:gsLst>
              <a:gs pos="0">
                <a:schemeClr val="accent1">
                  <a:alpha val="4000"/>
                </a:schemeClr>
              </a:gs>
              <a:gs pos="100000">
                <a:schemeClr val="accent1">
                  <a:alpha val="0"/>
                </a:schemeClr>
              </a:gs>
            </a:gsLst>
            <a:lin ang="208191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Arial" panose="020B0604020202020204" pitchFamily="34" charset="0"/>
          <a:ea typeface="+mj-ea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_#color_$accent1_$accent1-2047&amp;10728"/>
          <p:cNvSpPr/>
          <p:nvPr userDrawn="1">
            <p:custDataLst>
              <p:tags r:id="rId2"/>
            </p:custDataLst>
          </p:nvPr>
        </p:nvSpPr>
        <p:spPr>
          <a:xfrm>
            <a:off x="7390765" y="6015355"/>
            <a:ext cx="2962275" cy="842645"/>
          </a:xfrm>
          <a:custGeom>
            <a:avLst/>
            <a:gdLst/>
            <a:ahLst/>
            <a:cxnLst/>
            <a:rect l="l" t="t" r="r" b="b"/>
            <a:pathLst>
              <a:path w="3438144" h="978408">
                <a:moveTo>
                  <a:pt x="3438144" y="978408"/>
                </a:moveTo>
                <a:lnTo>
                  <a:pt x="0" y="978408"/>
                </a:lnTo>
                <a:lnTo>
                  <a:pt x="521208" y="402336"/>
                </a:lnTo>
                <a:cubicBezTo>
                  <a:pt x="758952" y="146304"/>
                  <a:pt x="1106424" y="0"/>
                  <a:pt x="1463040" y="0"/>
                </a:cubicBezTo>
                <a:lnTo>
                  <a:pt x="3438144" y="0"/>
                </a:lnTo>
                <a:lnTo>
                  <a:pt x="3438144" y="978408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10817101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0_#color_$accent1_$accent1-2047&amp;10731"/>
          <p:cNvSpPr/>
          <p:nvPr userDrawn="1">
            <p:custDataLst>
              <p:tags r:id="rId3"/>
            </p:custDataLst>
          </p:nvPr>
        </p:nvSpPr>
        <p:spPr>
          <a:xfrm>
            <a:off x="9528810" y="6015355"/>
            <a:ext cx="2663190" cy="842645"/>
          </a:xfrm>
          <a:custGeom>
            <a:avLst/>
            <a:gdLst/>
            <a:ahLst/>
            <a:cxnLst/>
            <a:rect l="l" t="t" r="r" b="b"/>
            <a:pathLst>
              <a:path w="3090672" h="978408">
                <a:moveTo>
                  <a:pt x="3090672" y="36576"/>
                </a:moveTo>
                <a:lnTo>
                  <a:pt x="3090672" y="978408"/>
                </a:lnTo>
                <a:lnTo>
                  <a:pt x="0" y="978408"/>
                </a:lnTo>
                <a:lnTo>
                  <a:pt x="530352" y="411480"/>
                </a:lnTo>
                <a:cubicBezTo>
                  <a:pt x="768096" y="146304"/>
                  <a:pt x="1106424" y="0"/>
                  <a:pt x="1463040" y="0"/>
                </a:cubicBezTo>
                <a:lnTo>
                  <a:pt x="3090672" y="36576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21588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11_#color_$accent1_$accent1-2047&amp;10734"/>
          <p:cNvSpPr/>
          <p:nvPr userDrawn="1">
            <p:custDataLst>
              <p:tags r:id="rId4"/>
            </p:custDataLst>
          </p:nvPr>
        </p:nvSpPr>
        <p:spPr>
          <a:xfrm>
            <a:off x="6776085" y="5558155"/>
            <a:ext cx="5412740" cy="1299845"/>
          </a:xfrm>
          <a:custGeom>
            <a:avLst/>
            <a:gdLst/>
            <a:ahLst/>
            <a:cxnLst/>
            <a:rect l="l" t="t" r="r" b="b"/>
            <a:pathLst>
              <a:path w="6281928" h="1508760">
                <a:moveTo>
                  <a:pt x="6281928" y="36576"/>
                </a:moveTo>
                <a:lnTo>
                  <a:pt x="2203704" y="0"/>
                </a:lnTo>
                <a:cubicBezTo>
                  <a:pt x="1728216" y="0"/>
                  <a:pt x="1271016" y="192024"/>
                  <a:pt x="941832" y="530352"/>
                </a:cubicBezTo>
                <a:lnTo>
                  <a:pt x="0" y="1508760"/>
                </a:lnTo>
                <a:lnTo>
                  <a:pt x="374904" y="1508760"/>
                </a:lnTo>
                <a:lnTo>
                  <a:pt x="1124712" y="722376"/>
                </a:lnTo>
                <a:cubicBezTo>
                  <a:pt x="1408176" y="429768"/>
                  <a:pt x="1801368" y="265176"/>
                  <a:pt x="2203704" y="265176"/>
                </a:cubicBezTo>
                <a:lnTo>
                  <a:pt x="6281928" y="265176"/>
                </a:lnTo>
                <a:lnTo>
                  <a:pt x="6281928" y="36576"/>
                </a:lnTo>
              </a:path>
            </a:pathLst>
          </a:custGeom>
          <a:gradFill>
            <a:gsLst>
              <a:gs pos="0">
                <a:schemeClr val="accent1">
                  <a:alpha val="4000"/>
                </a:schemeClr>
              </a:gs>
              <a:gs pos="100000">
                <a:schemeClr val="accent1">
                  <a:alpha val="0"/>
                </a:schemeClr>
              </a:gs>
            </a:gsLst>
            <a:lin ang="208191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Arial" panose="020B0604020202020204" pitchFamily="34" charset="0"/>
          <a:ea typeface="+mj-ea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94799" y="1284288"/>
            <a:ext cx="10822513" cy="489331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90563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774113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tags" Target="../tags/tag107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7.xml"/><Relationship Id="rId4" Type="http://schemas.openxmlformats.org/officeDocument/2006/relationships/tags" Target="../tags/tag138.xml"/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tags" Target="../tags/tag13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6.png"/><Relationship Id="rId8" Type="http://schemas.openxmlformats.org/officeDocument/2006/relationships/image" Target="../media/image35.png"/><Relationship Id="rId7" Type="http://schemas.openxmlformats.org/officeDocument/2006/relationships/image" Target="../media/image34.png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2" Type="http://schemas.openxmlformats.org/officeDocument/2006/relationships/notesSlide" Target="../notesSlides/notesSlide7.xml"/><Relationship Id="rId11" Type="http://schemas.openxmlformats.org/officeDocument/2006/relationships/slideLayout" Target="../slideLayouts/slideLayout25.xml"/><Relationship Id="rId10" Type="http://schemas.openxmlformats.org/officeDocument/2006/relationships/tags" Target="../tags/tag142.xml"/><Relationship Id="rId1" Type="http://schemas.openxmlformats.org/officeDocument/2006/relationships/tags" Target="../tags/tag13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tags" Target="../tags/tag1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111.xml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tags" Target="../tags/tag11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7.xml"/><Relationship Id="rId7" Type="http://schemas.openxmlformats.org/officeDocument/2006/relationships/tags" Target="../tags/tag118.xml"/><Relationship Id="rId6" Type="http://schemas.openxmlformats.org/officeDocument/2006/relationships/tags" Target="../tags/tag117.xml"/><Relationship Id="rId5" Type="http://schemas.openxmlformats.org/officeDocument/2006/relationships/image" Target="../media/image8.png"/><Relationship Id="rId4" Type="http://schemas.openxmlformats.org/officeDocument/2006/relationships/tags" Target="../tags/tag116.xml"/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tags" Target="../tags/tag115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7.xml"/><Relationship Id="rId4" Type="http://schemas.openxmlformats.org/officeDocument/2006/relationships/tags" Target="../tags/tag120.xml"/><Relationship Id="rId3" Type="http://schemas.openxmlformats.org/officeDocument/2006/relationships/image" Target="../media/image9.png"/><Relationship Id="rId2" Type="http://schemas.openxmlformats.org/officeDocument/2006/relationships/tags" Target="../tags/tag119.xml"/><Relationship Id="rId1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7.xml"/><Relationship Id="rId7" Type="http://schemas.openxmlformats.org/officeDocument/2006/relationships/tags" Target="../tags/tag12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" Type="http://schemas.openxmlformats.org/officeDocument/2006/relationships/tags" Target="../tags/tag124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5.xml"/><Relationship Id="rId8" Type="http://schemas.openxmlformats.org/officeDocument/2006/relationships/tags" Target="../tags/tag131.xml"/><Relationship Id="rId7" Type="http://schemas.openxmlformats.org/officeDocument/2006/relationships/image" Target="../media/image20.png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tags" Target="../tags/tag130.xml"/><Relationship Id="rId10" Type="http://schemas.openxmlformats.org/officeDocument/2006/relationships/notesSlide" Target="../notesSlides/notesSlide4.xml"/><Relationship Id="rId1" Type="http://schemas.openxmlformats.org/officeDocument/2006/relationships/tags" Target="../tags/tag12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7.png"/><Relationship Id="rId8" Type="http://schemas.openxmlformats.org/officeDocument/2006/relationships/image" Target="../media/image26.png"/><Relationship Id="rId7" Type="http://schemas.openxmlformats.org/officeDocument/2006/relationships/image" Target="../media/image25.png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image" Target="../media/image21.GIF"/><Relationship Id="rId2" Type="http://schemas.openxmlformats.org/officeDocument/2006/relationships/tags" Target="../tags/tag133.xml"/><Relationship Id="rId15" Type="http://schemas.openxmlformats.org/officeDocument/2006/relationships/notesSlide" Target="../notesSlides/notesSlide5.xml"/><Relationship Id="rId14" Type="http://schemas.openxmlformats.org/officeDocument/2006/relationships/slideLayout" Target="../slideLayouts/slideLayout25.xml"/><Relationship Id="rId13" Type="http://schemas.openxmlformats.org/officeDocument/2006/relationships/tags" Target="../tags/tag134.xml"/><Relationship Id="rId12" Type="http://schemas.openxmlformats.org/officeDocument/2006/relationships/image" Target="../media/image30.png"/><Relationship Id="rId11" Type="http://schemas.openxmlformats.org/officeDocument/2006/relationships/image" Target="../media/image29.png"/><Relationship Id="rId10" Type="http://schemas.openxmlformats.org/officeDocument/2006/relationships/image" Target="../media/image28.png"/><Relationship Id="rId1" Type="http://schemas.openxmlformats.org/officeDocument/2006/relationships/tags" Target="../tags/tag1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796290" y="1678305"/>
            <a:ext cx="10290810" cy="1750695"/>
          </a:xfrm>
        </p:spPr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ru-RU" altLang="en-US" sz="3600" dirty="0">
                <a:latin typeface="Arial" panose="020B0604020202020204" pitchFamily="34" charset="0"/>
              </a:rPr>
              <a:t>Лабораторная </a:t>
            </a:r>
            <a:r>
              <a:rPr lang="ru-RU" altLang="en-US" sz="3600" dirty="0">
                <a:latin typeface="Arial" panose="020B0604020202020204" pitchFamily="34" charset="0"/>
              </a:rPr>
              <a:t>работа №6 «Быки и коровы»</a:t>
            </a:r>
            <a:br>
              <a:rPr lang="ru-RU" altLang="en-US" sz="3600" dirty="0">
                <a:latin typeface="Arial" panose="020B0604020202020204" pitchFamily="34" charset="0"/>
              </a:rPr>
            </a:br>
            <a:endParaRPr lang="ru-RU" altLang="en-US" sz="1800" dirty="0">
              <a:latin typeface="Arial" panose="020B0604020202020204" pitchFamily="34" charset="0"/>
            </a:endParaRPr>
          </a:p>
        </p:txBody>
      </p:sp>
      <p:sp>
        <p:nvSpPr>
          <p:cNvPr id="12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796290" y="4501515"/>
            <a:ext cx="4512310" cy="1920875"/>
          </a:xfrm>
        </p:spPr>
        <p:txBody>
          <a:bodyPr anchor="t" anchorCtr="0">
            <a:normAutofit lnSpcReduction="10000"/>
          </a:bodyPr>
          <a:lstStyle/>
          <a:p>
            <a:pPr fontAlgn="auto">
              <a:lnSpc>
                <a:spcPct val="100000"/>
              </a:lnSpc>
            </a:pPr>
            <a:r>
              <a:rPr lang="en-US" altLang="en-US">
                <a:latin typeface="Arial" panose="020B0604020202020204" pitchFamily="34" charset="0"/>
              </a:rPr>
              <a:t>Выполнили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студенты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ru-RU" altLang="en-US">
                <a:latin typeface="Arial" panose="020B0604020202020204" pitchFamily="34" charset="0"/>
              </a:rPr>
              <a:t>1 курса</a:t>
            </a:r>
            <a:endParaRPr lang="en-US" altLang="ru-RU">
              <a:latin typeface="Arial" panose="020B0604020202020204" pitchFamily="34" charset="0"/>
            </a:endParaRPr>
          </a:p>
          <a:p>
            <a:pPr fontAlgn="auto">
              <a:lnSpc>
                <a:spcPct val="100000"/>
              </a:lnSpc>
            </a:pPr>
            <a:r>
              <a:rPr lang="en-US" altLang="en-US">
                <a:latin typeface="Arial" panose="020B0604020202020204" pitchFamily="34" charset="0"/>
              </a:rPr>
              <a:t>Суворова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Полина</a:t>
            </a:r>
            <a:endParaRPr lang="en-US" altLang="en-US">
              <a:latin typeface="Arial" panose="020B0604020202020204" pitchFamily="34" charset="0"/>
            </a:endParaRPr>
          </a:p>
          <a:p>
            <a:pPr fontAlgn="auto">
              <a:lnSpc>
                <a:spcPct val="100000"/>
              </a:lnSpc>
            </a:pPr>
            <a:r>
              <a:rPr lang="en-US" altLang="en-US">
                <a:latin typeface="Arial" panose="020B0604020202020204" pitchFamily="34" charset="0"/>
              </a:rPr>
              <a:t>Палкина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Агата</a:t>
            </a:r>
            <a:endParaRPr lang="en-US" altLang="ru-RU">
              <a:latin typeface="Arial" panose="020B0604020202020204" pitchFamily="34" charset="0"/>
            </a:endParaRPr>
          </a:p>
          <a:p>
            <a:pPr fontAlgn="auto">
              <a:lnSpc>
                <a:spcPct val="100000"/>
              </a:lnSpc>
            </a:pPr>
            <a:r>
              <a:rPr lang="en-US" altLang="en-US">
                <a:latin typeface="Arial" panose="020B0604020202020204" pitchFamily="34" charset="0"/>
              </a:rPr>
              <a:t>Смирнов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Павел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3" name="署名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96925" y="2942590"/>
            <a:ext cx="9309100" cy="584835"/>
          </a:xfrm>
          <a:prstGeom prst="rect">
            <a:avLst/>
          </a:prstGeom>
        </p:spPr>
        <p:txBody>
          <a:bodyPr vert="horz" wrap="square" lIns="101600" tIns="38100" rIns="76200" bIns="3810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Разработка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игры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с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уровнями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сложности</a:t>
            </a:r>
            <a:r>
              <a:rPr lang="en-US" altLang="ru-RU">
                <a:latin typeface="Arial" panose="020B0604020202020204" pitchFamily="34" charset="0"/>
              </a:rPr>
              <a:t>, </a:t>
            </a:r>
            <a:r>
              <a:rPr lang="en-US" altLang="en-US">
                <a:latin typeface="Arial" panose="020B0604020202020204" pitchFamily="34" charset="0"/>
              </a:rPr>
              <a:t>рекордами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и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игровыми</a:t>
            </a:r>
            <a:r>
              <a:rPr lang="en-US" altLang="ru-RU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алгоритмами</a:t>
            </a:r>
            <a:r>
              <a:rPr lang="en-US" altLang="ru-RU">
                <a:latin typeface="Arial" panose="020B0604020202020204" pitchFamily="34" charset="0"/>
              </a:rPr>
              <a:t>.</a:t>
            </a:r>
            <a:endParaRPr lang="en-US" altLang="ru-RU"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/>
          <p:cNvSpPr/>
          <p:nvPr/>
        </p:nvSpPr>
        <p:spPr>
          <a:xfrm>
            <a:off x="1281430" y="2002790"/>
            <a:ext cx="9744075" cy="3987165"/>
          </a:xfrm>
          <a:prstGeom prst="rect">
            <a:avLst/>
          </a:prstGeom>
          <a:effectLst>
            <a:softEdge rad="50800"/>
          </a:effectLst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39" name="署名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1281430" y="718185"/>
            <a:ext cx="9309735" cy="584835"/>
          </a:xfrm>
          <a:prstGeom prst="rect">
            <a:avLst/>
          </a:prstGeom>
        </p:spPr>
        <p:txBody>
          <a:bodyPr vert="horz" wrap="square" lIns="101600" tIns="38100" rIns="76200" bIns="38100" rtlCol="0" anchor="ctr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en-US" sz="3200">
                <a:latin typeface="Arial" panose="020B0604020202020204" pitchFamily="34" charset="0"/>
              </a:rPr>
              <a:t>Особенности реализации</a:t>
            </a:r>
            <a:endParaRPr lang="ru-RU" altLang="en-US" sz="3200">
              <a:latin typeface="Arial" panose="020B0604020202020204" pitchFamily="34" charset="0"/>
            </a:endParaRPr>
          </a:p>
        </p:txBody>
      </p:sp>
      <p:sp>
        <p:nvSpPr>
          <p:cNvPr id="17" name="署名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566545" y="2317750"/>
            <a:ext cx="7944485" cy="3372485"/>
          </a:xfrm>
          <a:prstGeom prst="rect">
            <a:avLst/>
          </a:prstGeom>
        </p:spPr>
        <p:txBody>
          <a:bodyPr vert="horz" wrap="square" lIns="101600" tIns="38100" rIns="76200" bIns="3810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400" b="0">
                <a:latin typeface="Arial" panose="020B0604020202020204" pitchFamily="34" charset="0"/>
              </a:rPr>
              <a:t>Программа поддерживает повторные игры без перезапуска</a:t>
            </a:r>
            <a:endParaRPr lang="ru-RU" altLang="en-US" sz="2400" b="0"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400" b="0">
                <a:latin typeface="Arial" panose="020B0604020202020204" pitchFamily="34" charset="0"/>
              </a:rPr>
              <a:t>Рекорды сохраняются между сеансами игры</a:t>
            </a:r>
            <a:endParaRPr lang="ru-RU" altLang="en-US" sz="2400" b="0"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400" b="0">
                <a:latin typeface="Arial" panose="020B0604020202020204" pitchFamily="34" charset="0"/>
              </a:rPr>
              <a:t>Реализована обработка неккоретного ввода</a:t>
            </a:r>
            <a:endParaRPr lang="ru-RU" altLang="en-US" sz="2400" b="0"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400" b="0">
                <a:latin typeface="Arial" panose="020B0604020202020204" pitchFamily="34" charset="0"/>
              </a:rPr>
              <a:t>Используется цветовое оформление для улучшения пользовательского опыта</a:t>
            </a:r>
            <a:endParaRPr lang="ru-RU" altLang="en-US" sz="2400" b="0">
              <a:latin typeface="Arial" panose="020B0604020202020204" pitchFamily="34" charset="0"/>
            </a:endParaRPr>
          </a:p>
        </p:txBody>
      </p:sp>
      <p:sp>
        <p:nvSpPr>
          <p:cNvPr id="14" name="平行四边形 12"/>
          <p:cNvSpPr/>
          <p:nvPr>
            <p:custDataLst>
              <p:tags r:id="rId3"/>
            </p:custDataLst>
          </p:nvPr>
        </p:nvSpPr>
        <p:spPr>
          <a:xfrm>
            <a:off x="1338580" y="1303019"/>
            <a:ext cx="3490561" cy="161290"/>
          </a:xfrm>
          <a:prstGeom prst="parallelogram">
            <a:avLst>
              <a:gd name="adj" fmla="val 38188"/>
            </a:avLst>
          </a:prstGeom>
          <a:gradFill>
            <a:gsLst>
              <a:gs pos="100000">
                <a:schemeClr val="accent1">
                  <a:alpha val="48000"/>
                </a:schemeClr>
              </a:gs>
              <a:gs pos="23000">
                <a:schemeClr val="accent1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730885" y="2821940"/>
            <a:ext cx="5381625" cy="30549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1. Запуск программы
2. Выбор уровня сложности
3. Начало игрового процесса
4. Процесс угадывания числа
5. Завершение игры
6. Просмотр статистики и рекордов
7. Повтор игры или завершение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730885" y="1944370"/>
            <a:ext cx="3962400" cy="64389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fontScale="8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Сценарий</a:t>
            </a:r>
            <a:r>
              <a:rPr lang="ru-RU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использования программы «Быки и Коровы»</a:t>
            </a:r>
            <a:endParaRPr lang="ru-RU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" name="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95960" y="394335"/>
            <a:ext cx="4798060" cy="791845"/>
          </a:xfrm>
          <a:prstGeom prst="rect">
            <a:avLst/>
          </a:prstGeom>
        </p:spPr>
        <p:txBody>
          <a:bodyPr vert="horz" wrap="square" lIns="0" tIns="0" rIns="0" bIns="0" rtlCol="0" anchor="b">
            <a:normAutofit fontScale="90000" lnSpcReduction="20000"/>
          </a:bodyPr>
          <a:lstStyle>
            <a:lvl1pPr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sym typeface="Arial" panose="020B0604020202020204" pitchFamily="34" charset="0"/>
              </a:defRPr>
            </a:lvl1pPr>
          </a:lstStyle>
          <a:p>
            <a:r>
              <a:rPr lang="ru-RU" spc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Общий алгоритм работы с программой</a:t>
            </a:r>
            <a:endParaRPr lang="ru-RU" spc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5642610" y="452755"/>
            <a:ext cx="5938520" cy="5817235"/>
          </a:xfrm>
          <a:prstGeom prst="rect">
            <a:avLst/>
          </a:prstGeom>
          <a:effectLst>
            <a:softEdge rad="50800"/>
          </a:effectLst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pic>
        <p:nvPicPr>
          <p:cNvPr id="6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560" y="855980"/>
            <a:ext cx="5721985" cy="481330"/>
          </a:xfrm>
          <a:prstGeom prst="rect">
            <a:avLst/>
          </a:prstGeom>
        </p:spPr>
      </p:pic>
      <p:sp>
        <p:nvSpPr>
          <p:cNvPr id="9" name="Текстовое поле 8"/>
          <p:cNvSpPr txBox="1"/>
          <p:nvPr/>
        </p:nvSpPr>
        <p:spPr>
          <a:xfrm>
            <a:off x="5642610" y="518795"/>
            <a:ext cx="6096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1.</a:t>
            </a:r>
            <a:endParaRPr lang="ru-RU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5642610" y="1745615"/>
            <a:ext cx="17494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2.</a:t>
            </a:r>
            <a:endParaRPr lang="ru-RU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1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1855" y="1745615"/>
            <a:ext cx="2447925" cy="812165"/>
          </a:xfrm>
          <a:prstGeom prst="rect">
            <a:avLst/>
          </a:prstGeom>
        </p:spPr>
      </p:pic>
      <p:sp>
        <p:nvSpPr>
          <p:cNvPr id="12" name="Текстовое поле 11"/>
          <p:cNvSpPr txBox="1"/>
          <p:nvPr/>
        </p:nvSpPr>
        <p:spPr>
          <a:xfrm>
            <a:off x="5642610" y="2726055"/>
            <a:ext cx="17494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3.</a:t>
            </a:r>
            <a:endParaRPr lang="ru-RU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3" name="Рисунок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855" y="2726055"/>
            <a:ext cx="2448560" cy="812165"/>
          </a:xfrm>
          <a:prstGeom prst="rect">
            <a:avLst/>
          </a:prstGeom>
        </p:spPr>
      </p:pic>
      <p:sp>
        <p:nvSpPr>
          <p:cNvPr id="14" name="Текстовое поле 13"/>
          <p:cNvSpPr txBox="1"/>
          <p:nvPr/>
        </p:nvSpPr>
        <p:spPr>
          <a:xfrm>
            <a:off x="5642610" y="3711575"/>
            <a:ext cx="17494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4.</a:t>
            </a:r>
            <a:endParaRPr lang="ru-RU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6" name="Рисунок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2490" y="3711575"/>
            <a:ext cx="2447290" cy="882015"/>
          </a:xfrm>
          <a:prstGeom prst="rect">
            <a:avLst/>
          </a:prstGeom>
        </p:spPr>
      </p:pic>
      <p:sp>
        <p:nvSpPr>
          <p:cNvPr id="17" name="Текстовое поле 16"/>
          <p:cNvSpPr txBox="1"/>
          <p:nvPr/>
        </p:nvSpPr>
        <p:spPr>
          <a:xfrm>
            <a:off x="8636635" y="1745615"/>
            <a:ext cx="17494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5.</a:t>
            </a:r>
            <a:endParaRPr lang="ru-RU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8" name="Рисунок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70010" y="1745615"/>
            <a:ext cx="2353310" cy="2152650"/>
          </a:xfrm>
          <a:prstGeom prst="rect">
            <a:avLst/>
          </a:prstGeom>
        </p:spPr>
      </p:pic>
      <p:pic>
        <p:nvPicPr>
          <p:cNvPr id="19" name="Рисунок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70010" y="4048760"/>
            <a:ext cx="2353945" cy="1887855"/>
          </a:xfrm>
          <a:prstGeom prst="rect">
            <a:avLst/>
          </a:prstGeom>
        </p:spPr>
      </p:pic>
      <p:sp>
        <p:nvSpPr>
          <p:cNvPr id="20" name="Текстовое поле 19"/>
          <p:cNvSpPr txBox="1"/>
          <p:nvPr/>
        </p:nvSpPr>
        <p:spPr>
          <a:xfrm>
            <a:off x="8636635" y="4048760"/>
            <a:ext cx="17494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6.</a:t>
            </a:r>
            <a:endParaRPr lang="ru-RU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Текстовое поле 16"/>
          <p:cNvSpPr txBox="1"/>
          <p:nvPr/>
        </p:nvSpPr>
        <p:spPr>
          <a:xfrm>
            <a:off x="1238885" y="2736215"/>
            <a:ext cx="9479915" cy="1385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ru-RU" alt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СПАСИБО ЗА </a:t>
            </a:r>
            <a:r>
              <a:rPr lang="ru-RU" alt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ВНИМАНИЕ</a:t>
            </a:r>
            <a:endParaRPr lang="ru-RU" altLang="en-US" sz="4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5433060" y="6225540"/>
            <a:ext cx="14065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ПГНИУ 2025</a:t>
            </a:r>
            <a:endParaRPr lang="ru-RU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Текстовое поле 2"/>
          <p:cNvSpPr txBox="1"/>
          <p:nvPr/>
        </p:nvSpPr>
        <p:spPr>
          <a:xfrm>
            <a:off x="3048000" y="52451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ru-RU" altLang="en-US" sz="36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Структура репозитория</a:t>
            </a:r>
            <a:endParaRPr lang="ru-RU" altLang="en-US" sz="36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060450" y="2179955"/>
            <a:ext cx="9933305" cy="2498090"/>
          </a:xfrm>
          <a:prstGeom prst="rect">
            <a:avLst/>
          </a:prstGeom>
          <a:effectLst>
            <a:softEdge rad="50800"/>
          </a:effectLst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pic>
        <p:nvPicPr>
          <p:cNvPr id="4" name="Изображение 3" descr="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6685" y="2598420"/>
            <a:ext cx="9163685" cy="16611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Заголовок 3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0880" y="1866900"/>
            <a:ext cx="5404485" cy="3821430"/>
          </a:xfrm>
          <a:solidFill>
            <a:srgbClr val="000000">
              <a:alpha val="0"/>
            </a:srgbClr>
          </a:solidFill>
          <a:ln>
            <a:noFill/>
          </a:ln>
        </p:spPr>
        <p:txBody>
          <a:bodyPr anchor="ctr" anchorCtr="0"/>
          <a:p>
            <a:pPr algn="l"/>
            <a:r>
              <a:rPr lang="ru-RU" altLang="en-US" sz="2400">
                <a:latin typeface="Arial" panose="020B0604020202020204" pitchFamily="34" charset="0"/>
              </a:rPr>
              <a:t>Набор функций и игровой цикл</a:t>
            </a:r>
            <a:br>
              <a:rPr lang="ru-RU" altLang="en-US" sz="2400">
                <a:latin typeface="Arial" panose="020B0604020202020204" pitchFamily="34" charset="0"/>
              </a:rPr>
            </a:br>
            <a:br>
              <a:rPr lang="ru-RU" altLang="en-US" sz="2400" b="0">
                <a:latin typeface="Arial" panose="020B0604020202020204" pitchFamily="34" charset="0"/>
              </a:rPr>
            </a:br>
            <a:r>
              <a:rPr lang="en-US" altLang="en-US" sz="2000" b="0">
                <a:latin typeface="Arial" panose="020B0604020202020204" pitchFamily="34" charset="0"/>
              </a:rPr>
              <a:t>Программа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включает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набор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основных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функций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и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главный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игровой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цикл</a:t>
            </a:r>
            <a:r>
              <a:rPr lang="en-US" altLang="ru-RU" sz="2000" b="0">
                <a:latin typeface="Arial" panose="020B0604020202020204" pitchFamily="34" charset="0"/>
              </a:rPr>
              <a:t>, </a:t>
            </a:r>
            <a:r>
              <a:rPr lang="en-US" altLang="en-US" sz="2000" b="0">
                <a:latin typeface="Arial" panose="020B0604020202020204" pitchFamily="34" charset="0"/>
              </a:rPr>
              <a:t>который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реализует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логику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с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множественными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попытками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и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хранением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рекордов</a:t>
            </a:r>
            <a:r>
              <a:rPr lang="en-US" altLang="ru-RU" sz="2000" b="0">
                <a:latin typeface="Arial" panose="020B0604020202020204" pitchFamily="34" charset="0"/>
              </a:rPr>
              <a:t>.</a:t>
            </a:r>
            <a:endParaRPr lang="en-US" altLang="ru-RU" sz="2000" b="0">
              <a:latin typeface="Arial" panose="020B0604020202020204" pitchFamily="34" charset="0"/>
            </a:endParaRPr>
          </a:p>
        </p:txBody>
      </p:sp>
      <p:sp>
        <p:nvSpPr>
          <p:cNvPr id="39" name="署名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90880" y="832485"/>
            <a:ext cx="9309735" cy="584835"/>
          </a:xfrm>
          <a:prstGeom prst="rect">
            <a:avLst/>
          </a:prstGeom>
        </p:spPr>
        <p:txBody>
          <a:bodyPr vert="horz" wrap="square" lIns="101600" tIns="38100" rIns="76200" bIns="38100" rtlCol="0" anchor="ctr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en-US" sz="3200">
                <a:latin typeface="Arial" panose="020B0604020202020204" pitchFamily="34" charset="0"/>
              </a:rPr>
              <a:t>Архитектура программы</a:t>
            </a:r>
            <a:endParaRPr lang="ru-RU" altLang="en-US" sz="3200">
              <a:latin typeface="Arial" panose="020B0604020202020204" pitchFamily="34" charset="0"/>
            </a:endParaRPr>
          </a:p>
        </p:txBody>
      </p:sp>
      <p:sp>
        <p:nvSpPr>
          <p:cNvPr id="44" name="Текстовое поле 43"/>
          <p:cNvSpPr txBox="1"/>
          <p:nvPr/>
        </p:nvSpPr>
        <p:spPr>
          <a:xfrm>
            <a:off x="6229350" y="1785620"/>
            <a:ext cx="5409565" cy="390271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l"/>
            <a:endParaRPr lang="ru-RU" altLang="en-US" sz="24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/>
            <a:endParaRPr lang="ru-RU" altLang="en-US" sz="24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l"/>
            <a:r>
              <a:rPr lang="ru-RU" altLang="en-US" sz="24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Обработка ввода и рекорды</a:t>
            </a:r>
            <a:b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</a:br>
            <a:b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</a:b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Главный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игровой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цикл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поддерживает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обработку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пользовательского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ввода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и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обновление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состояния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игры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Также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он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обеспечивает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взаимодействие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системой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рекордов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для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постоянного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сохранения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результатов</a:t>
            </a:r>
            <a:r>
              <a:rPr lang="en-US" altLang="ru-RU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  <a:endParaRPr lang="en-US" altLang="ru-RU" sz="2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署名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362585" y="275590"/>
            <a:ext cx="9662795" cy="979170"/>
          </a:xfrm>
          <a:prstGeom prst="rect">
            <a:avLst/>
          </a:prstGeom>
        </p:spPr>
        <p:txBody>
          <a:bodyPr vert="horz" wrap="square" lIns="101600" tIns="38100" rIns="76200" bIns="3810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sz="3600">
                <a:latin typeface="Arial" panose="020B0604020202020204" pitchFamily="34" charset="0"/>
              </a:rPr>
              <a:t>Ключевые</a:t>
            </a:r>
            <a:r>
              <a:rPr lang="en-US" altLang="ru-RU" sz="3600">
                <a:latin typeface="Arial" panose="020B0604020202020204" pitchFamily="34" charset="0"/>
              </a:rPr>
              <a:t> </a:t>
            </a:r>
            <a:r>
              <a:rPr lang="en-US" altLang="en-US" sz="3600">
                <a:latin typeface="Arial" panose="020B0604020202020204" pitchFamily="34" charset="0"/>
              </a:rPr>
              <a:t>функции</a:t>
            </a:r>
            <a:r>
              <a:rPr lang="en-US" altLang="ru-RU" sz="3600">
                <a:latin typeface="Arial" panose="020B0604020202020204" pitchFamily="34" charset="0"/>
              </a:rPr>
              <a:t> </a:t>
            </a:r>
            <a:r>
              <a:rPr lang="en-US" altLang="en-US" sz="3600">
                <a:latin typeface="Arial" panose="020B0604020202020204" pitchFamily="34" charset="0"/>
              </a:rPr>
              <a:t>программы</a:t>
            </a:r>
            <a:endParaRPr lang="en-US" altLang="en-US" sz="3600">
              <a:latin typeface="Arial" panose="020B0604020202020204" pitchFamily="34" charset="0"/>
            </a:endParaRPr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6133465" y="1429068"/>
            <a:ext cx="5080000" cy="460375"/>
          </a:xfrm>
          <a:prstGeom prst="rect">
            <a:avLst/>
          </a:prstGeom>
        </p:spPr>
        <p:txBody>
          <a:bodyPr>
            <a:spAutoFit/>
          </a:bodyPr>
          <a:p>
            <a:pPr indent="0">
              <a:buBlip>
                <a:blip r:embed="rId2"/>
              </a:buBlip>
            </a:pPr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ru-RU" sz="2400" b="1">
                <a:latin typeface="Arial" panose="020B0604020202020204" pitchFamily="34" charset="0"/>
                <a:cs typeface="Arial" panose="020B0604020202020204" pitchFamily="34" charset="0"/>
              </a:rPr>
              <a:t>difficult()</a:t>
            </a:r>
            <a:endParaRPr lang="en-US" altLang="ru-RU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5" y="1629410"/>
            <a:ext cx="5320030" cy="1617980"/>
          </a:xfrm>
          <a:prstGeom prst="rect">
            <a:avLst/>
          </a:prstGeom>
        </p:spPr>
      </p:pic>
      <p:sp>
        <p:nvSpPr>
          <p:cNvPr id="17" name="署名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6322695" y="1889760"/>
            <a:ext cx="5494655" cy="1951355"/>
          </a:xfrm>
          <a:prstGeom prst="rect">
            <a:avLst/>
          </a:prstGeom>
        </p:spPr>
        <p:txBody>
          <a:bodyPr vert="horz" wrap="square" lIns="101600" tIns="38100" rIns="76200" bIns="3810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1400" b="0">
                <a:latin typeface="Arial" panose="020B0604020202020204" pitchFamily="34" charset="0"/>
              </a:rPr>
              <a:t>Функция</a:t>
            </a:r>
            <a:r>
              <a:rPr lang="en-US" altLang="ru-RU" sz="1400" b="0">
                <a:latin typeface="Arial" panose="020B0604020202020204" pitchFamily="34" charset="0"/>
              </a:rPr>
              <a:t> difficult() </a:t>
            </a:r>
            <a:r>
              <a:rPr lang="en-US" altLang="en-US" sz="1400" b="0">
                <a:latin typeface="Arial" panose="020B0604020202020204" pitchFamily="34" charset="0"/>
              </a:rPr>
              <a:t>создаёт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случайное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число</a:t>
            </a:r>
            <a:r>
              <a:rPr lang="en-US" altLang="ru-RU" sz="1400" b="0">
                <a:latin typeface="Arial" panose="020B0604020202020204" pitchFamily="34" charset="0"/>
              </a:rPr>
              <a:t>, </a:t>
            </a:r>
            <a:r>
              <a:rPr lang="en-US" altLang="en-US" sz="1400" b="0">
                <a:latin typeface="Arial" panose="020B0604020202020204" pitchFamily="34" charset="0"/>
              </a:rPr>
              <a:t>подбирая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диапазон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исходя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из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выбранного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уровня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сложности</a:t>
            </a:r>
            <a:r>
              <a:rPr lang="en-US" altLang="ru-RU" sz="1400" b="0">
                <a:latin typeface="Arial" panose="020B0604020202020204" pitchFamily="34" charset="0"/>
              </a:rPr>
              <a:t>. </a:t>
            </a:r>
            <a:r>
              <a:rPr lang="en-US" altLang="en-US" sz="1400" b="0">
                <a:latin typeface="Arial" panose="020B0604020202020204" pitchFamily="34" charset="0"/>
              </a:rPr>
              <a:t>Это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обеспечивает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адаптивность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игры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динамическую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сложность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при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каждом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запуске</a:t>
            </a:r>
            <a:r>
              <a:rPr lang="en-US" altLang="ru-RU" sz="1400" b="0">
                <a:latin typeface="Arial" panose="020B0604020202020204" pitchFamily="34" charset="0"/>
              </a:rPr>
              <a:t>.</a:t>
            </a:r>
            <a:endParaRPr lang="en-US" altLang="ru-RU" sz="1400" b="0">
              <a:latin typeface="Arial" panose="020B0604020202020204" pitchFamily="34" charset="0"/>
            </a:endParaRPr>
          </a:p>
          <a:p>
            <a:r>
              <a:rPr lang="en-US" altLang="en-US" sz="1400" b="0">
                <a:latin typeface="Arial" panose="020B0604020202020204" pitchFamily="34" charset="0"/>
              </a:rPr>
              <a:t>Каждый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из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трёх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уровней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сложности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определяет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диапазон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генерации</a:t>
            </a:r>
            <a:r>
              <a:rPr lang="en-US" altLang="ru-RU" sz="1400" b="0">
                <a:latin typeface="Arial" panose="020B0604020202020204" pitchFamily="34" charset="0"/>
              </a:rPr>
              <a:t>: </a:t>
            </a:r>
            <a:r>
              <a:rPr lang="en-US" altLang="en-US" sz="1400" b="0">
                <a:latin typeface="Arial" panose="020B0604020202020204" pitchFamily="34" charset="0"/>
              </a:rPr>
              <a:t>от</a:t>
            </a:r>
            <a:r>
              <a:rPr lang="en-US" altLang="ru-RU" sz="1400" b="0">
                <a:latin typeface="Arial" panose="020B0604020202020204" pitchFamily="34" charset="0"/>
              </a:rPr>
              <a:t> 1 </a:t>
            </a:r>
            <a:r>
              <a:rPr lang="en-US" altLang="en-US" sz="1400" b="0">
                <a:latin typeface="Arial" panose="020B0604020202020204" pitchFamily="34" charset="0"/>
              </a:rPr>
              <a:t>до</a:t>
            </a:r>
            <a:r>
              <a:rPr lang="en-US" altLang="ru-RU" sz="1400" b="0">
                <a:latin typeface="Arial" panose="020B0604020202020204" pitchFamily="34" charset="0"/>
              </a:rPr>
              <a:t> 10, </a:t>
            </a:r>
            <a:r>
              <a:rPr lang="en-US" altLang="en-US" sz="1400" b="0">
                <a:latin typeface="Arial" panose="020B0604020202020204" pitchFamily="34" charset="0"/>
              </a:rPr>
              <a:t>от</a:t>
            </a:r>
            <a:r>
              <a:rPr lang="en-US" altLang="ru-RU" sz="1400" b="0">
                <a:latin typeface="Arial" panose="020B0604020202020204" pitchFamily="34" charset="0"/>
              </a:rPr>
              <a:t> -100 </a:t>
            </a:r>
            <a:r>
              <a:rPr lang="en-US" altLang="en-US" sz="1400" b="0">
                <a:latin typeface="Arial" panose="020B0604020202020204" pitchFamily="34" charset="0"/>
              </a:rPr>
              <a:t>до</a:t>
            </a:r>
            <a:r>
              <a:rPr lang="en-US" altLang="ru-RU" sz="1400" b="0">
                <a:latin typeface="Arial" panose="020B0604020202020204" pitchFamily="34" charset="0"/>
              </a:rPr>
              <a:t> 100, </a:t>
            </a:r>
            <a:r>
              <a:rPr lang="en-US" altLang="en-US" sz="1400" b="0">
                <a:latin typeface="Arial" panose="020B0604020202020204" pitchFamily="34" charset="0"/>
              </a:rPr>
              <a:t>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от</a:t>
            </a:r>
            <a:r>
              <a:rPr lang="en-US" altLang="ru-RU" sz="1400" b="0">
                <a:latin typeface="Arial" panose="020B0604020202020204" pitchFamily="34" charset="0"/>
              </a:rPr>
              <a:t> -1000 </a:t>
            </a:r>
            <a:r>
              <a:rPr lang="en-US" altLang="en-US" sz="1400" b="0">
                <a:latin typeface="Arial" panose="020B0604020202020204" pitchFamily="34" charset="0"/>
              </a:rPr>
              <a:t>до</a:t>
            </a:r>
            <a:r>
              <a:rPr lang="en-US" altLang="ru-RU" sz="1400" b="0">
                <a:latin typeface="Arial" panose="020B0604020202020204" pitchFamily="34" charset="0"/>
              </a:rPr>
              <a:t> 1000.</a:t>
            </a:r>
            <a:endParaRPr lang="en-US" altLang="ru-RU" sz="1400" b="0">
              <a:latin typeface="Arial" panose="020B0604020202020204" pitchFamily="34" charset="0"/>
            </a:endParaRPr>
          </a:p>
        </p:txBody>
      </p:sp>
      <p:sp>
        <p:nvSpPr>
          <p:cNvPr id="19" name="Текстовое поле 18"/>
          <p:cNvSpPr txBox="1"/>
          <p:nvPr/>
        </p:nvSpPr>
        <p:spPr>
          <a:xfrm>
            <a:off x="6133465" y="4059238"/>
            <a:ext cx="5080000" cy="460375"/>
          </a:xfrm>
          <a:prstGeom prst="rect">
            <a:avLst/>
          </a:prstGeom>
        </p:spPr>
        <p:txBody>
          <a:bodyPr>
            <a:spAutoFit/>
          </a:bodyPr>
          <a:p>
            <a:pPr indent="0">
              <a:buBlip>
                <a:blip r:embed="rId2"/>
              </a:buBlip>
            </a:pPr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ru-RU" sz="2400" b="1">
                <a:latin typeface="Arial" panose="020B0604020202020204" pitchFamily="34" charset="0"/>
                <a:cs typeface="Arial" panose="020B0604020202020204" pitchFamily="34" charset="0"/>
              </a:rPr>
              <a:t>test_input()</a:t>
            </a:r>
            <a:endParaRPr lang="en-US" altLang="ru-RU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Рисунок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275" y="4220210"/>
            <a:ext cx="5320030" cy="1617345"/>
          </a:xfrm>
          <a:prstGeom prst="rect">
            <a:avLst/>
          </a:prstGeom>
        </p:spPr>
      </p:pic>
      <p:sp>
        <p:nvSpPr>
          <p:cNvPr id="22" name="署名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323330" y="4611370"/>
            <a:ext cx="5494020" cy="1226185"/>
          </a:xfrm>
          <a:prstGeom prst="rect">
            <a:avLst/>
          </a:prstGeom>
        </p:spPr>
        <p:txBody>
          <a:bodyPr vert="horz" wrap="square" lIns="101600" tIns="38100" rIns="76200" bIns="3810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ru-RU" sz="1400" b="0">
                <a:latin typeface="Arial" panose="020B0604020202020204" pitchFamily="34" charset="0"/>
              </a:rPr>
              <a:t>test_input() </a:t>
            </a:r>
            <a:r>
              <a:rPr lang="en-US" altLang="en-US" sz="1400" b="0">
                <a:latin typeface="Arial" panose="020B0604020202020204" pitchFamily="34" charset="0"/>
              </a:rPr>
              <a:t>проверяет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введённые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пользователем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данные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на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корректность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принадлежность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к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разрешённому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диапазону</a:t>
            </a:r>
            <a:r>
              <a:rPr lang="en-US" altLang="ru-RU" sz="1400" b="0">
                <a:latin typeface="Arial" panose="020B0604020202020204" pitchFamily="34" charset="0"/>
              </a:rPr>
              <a:t>. </a:t>
            </a:r>
            <a:r>
              <a:rPr lang="en-US" altLang="en-US" sz="1400" b="0">
                <a:latin typeface="Arial" panose="020B0604020202020204" pitchFamily="34" charset="0"/>
              </a:rPr>
              <a:t>Эта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функция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исключает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ошибки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обеспечивает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правильное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взаимодействие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с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программой</a:t>
            </a:r>
            <a:r>
              <a:rPr lang="en-US" altLang="ru-RU" sz="1400" b="0">
                <a:latin typeface="Arial" panose="020B0604020202020204" pitchFamily="34" charset="0"/>
              </a:rPr>
              <a:t>.</a:t>
            </a:r>
            <a:endParaRPr lang="en-US" altLang="ru-RU" sz="1400" b="0">
              <a:latin typeface="Arial" panose="020B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Текстовое поле 11"/>
          <p:cNvSpPr txBox="1"/>
          <p:nvPr/>
        </p:nvSpPr>
        <p:spPr>
          <a:xfrm>
            <a:off x="6133465" y="1056958"/>
            <a:ext cx="5080000" cy="460375"/>
          </a:xfrm>
          <a:prstGeom prst="rect">
            <a:avLst/>
          </a:prstGeom>
        </p:spPr>
        <p:txBody>
          <a:bodyPr>
            <a:spAutoFit/>
          </a:bodyPr>
          <a:p>
            <a:pPr indent="0">
              <a:buBlip>
                <a:blip r:embed="rId1"/>
              </a:buBlip>
            </a:pPr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ru-RU" sz="2400" b="1">
                <a:latin typeface="Arial" panose="020B0604020202020204" pitchFamily="34" charset="0"/>
                <a:cs typeface="Arial" panose="020B0604020202020204" pitchFamily="34" charset="0"/>
              </a:rPr>
              <a:t>show_records()</a:t>
            </a:r>
            <a:endParaRPr lang="en-US" altLang="ru-RU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署名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322695" y="1689100"/>
            <a:ext cx="5494655" cy="3596640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ru-RU" sz="2000" b="0">
                <a:latin typeface="Arial" panose="020B0604020202020204" pitchFamily="34" charset="0"/>
              </a:rPr>
              <a:t>show_records() </a:t>
            </a:r>
            <a:r>
              <a:rPr lang="en-US" altLang="en-US" sz="2000" b="0">
                <a:latin typeface="Arial" panose="020B0604020202020204" pitchFamily="34" charset="0"/>
              </a:rPr>
              <a:t>выводит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топ</a:t>
            </a:r>
            <a:r>
              <a:rPr lang="en-US" altLang="ru-RU" sz="2000" b="0">
                <a:latin typeface="Arial" panose="020B0604020202020204" pitchFamily="34" charset="0"/>
              </a:rPr>
              <a:t>-5 </a:t>
            </a:r>
            <a:r>
              <a:rPr lang="en-US" altLang="en-US" sz="2000" b="0">
                <a:latin typeface="Arial" panose="020B0604020202020204" pitchFamily="34" charset="0"/>
              </a:rPr>
              <a:t>результатов</a:t>
            </a:r>
            <a:r>
              <a:rPr lang="en-US" altLang="ru-RU" sz="2000" b="0">
                <a:latin typeface="Arial" panose="020B0604020202020204" pitchFamily="34" charset="0"/>
              </a:rPr>
              <a:t>, </a:t>
            </a:r>
            <a:r>
              <a:rPr lang="en-US" altLang="en-US" sz="2000" b="0">
                <a:latin typeface="Arial" panose="020B0604020202020204" pitchFamily="34" charset="0"/>
              </a:rPr>
              <a:t>сортируя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их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по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количеству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попыток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и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информируя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об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отсутствии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записей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при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пустом</a:t>
            </a:r>
            <a:r>
              <a:rPr lang="en-US" altLang="ru-RU" sz="2000" b="0">
                <a:latin typeface="Arial" panose="020B0604020202020204" pitchFamily="34" charset="0"/>
              </a:rPr>
              <a:t> </a:t>
            </a:r>
            <a:r>
              <a:rPr lang="en-US" altLang="en-US" sz="2000" b="0">
                <a:latin typeface="Arial" panose="020B0604020202020204" pitchFamily="34" charset="0"/>
              </a:rPr>
              <a:t>файле</a:t>
            </a:r>
            <a:r>
              <a:rPr lang="en-US" altLang="ru-RU" sz="2000" b="0">
                <a:latin typeface="Arial" panose="020B0604020202020204" pitchFamily="34" charset="0"/>
              </a:rPr>
              <a:t>.</a:t>
            </a:r>
            <a:endParaRPr lang="en-US" altLang="ru-RU" sz="2000" b="0">
              <a:latin typeface="Arial" panose="020B0604020202020204" pitchFamily="34" charset="0"/>
            </a:endParaRPr>
          </a:p>
        </p:txBody>
      </p:sp>
      <p:pic>
        <p:nvPicPr>
          <p:cNvPr id="2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5" y="1057275"/>
            <a:ext cx="5530850" cy="474281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Текстовое поле 11"/>
          <p:cNvSpPr txBox="1"/>
          <p:nvPr/>
        </p:nvSpPr>
        <p:spPr>
          <a:xfrm>
            <a:off x="6133465" y="849948"/>
            <a:ext cx="5080000" cy="460375"/>
          </a:xfrm>
          <a:prstGeom prst="rect">
            <a:avLst/>
          </a:prstGeom>
        </p:spPr>
        <p:txBody>
          <a:bodyPr>
            <a:spAutoFit/>
          </a:bodyPr>
          <a:p>
            <a:pPr indent="0">
              <a:buBlip>
                <a:blip r:embed="rId1"/>
              </a:buBlip>
            </a:pPr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ru-RU" sz="2400" b="1">
                <a:latin typeface="Arial" panose="020B0604020202020204" pitchFamily="34" charset="0"/>
                <a:cs typeface="Arial" panose="020B0604020202020204" pitchFamily="34" charset="0"/>
              </a:rPr>
              <a:t>save_record()</a:t>
            </a:r>
            <a:endParaRPr lang="en-US" altLang="ru-RU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署名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323330" y="1310640"/>
            <a:ext cx="5494655" cy="19513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ru-RU" sz="1400" b="0">
                <a:latin typeface="Arial" panose="020B0604020202020204" pitchFamily="34" charset="0"/>
              </a:rPr>
              <a:t>save_record() </a:t>
            </a:r>
            <a:r>
              <a:rPr lang="en-US" altLang="en-US" sz="1400" b="0">
                <a:latin typeface="Arial" panose="020B0604020202020204" pitchFamily="34" charset="0"/>
              </a:rPr>
              <a:t>отвечает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за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сохранения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результата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игры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в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файл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рекордов</a:t>
            </a:r>
            <a:r>
              <a:rPr lang="en-US" altLang="ru-RU" sz="1400" b="0">
                <a:latin typeface="Arial" panose="020B0604020202020204" pitchFamily="34" charset="0"/>
              </a:rPr>
              <a:t>, </a:t>
            </a:r>
            <a:r>
              <a:rPr lang="en-US" altLang="en-US" sz="1400" b="0">
                <a:latin typeface="Arial" panose="020B0604020202020204" pitchFamily="34" charset="0"/>
              </a:rPr>
              <a:t>обеспечивает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хранение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ключевой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статистики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для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последующего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анализа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отображения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рекордов</a:t>
            </a:r>
            <a:endParaRPr lang="en-US" altLang="en-US" sz="1400" b="0">
              <a:latin typeface="Arial" panose="020B0604020202020204" pitchFamily="34" charset="0"/>
            </a:endParaRPr>
          </a:p>
        </p:txBody>
      </p:sp>
      <p:sp>
        <p:nvSpPr>
          <p:cNvPr id="19" name="Текстовое поле 18"/>
          <p:cNvSpPr txBox="1"/>
          <p:nvPr/>
        </p:nvSpPr>
        <p:spPr>
          <a:xfrm>
            <a:off x="6133465" y="3840798"/>
            <a:ext cx="5080000" cy="460375"/>
          </a:xfrm>
          <a:prstGeom prst="rect">
            <a:avLst/>
          </a:prstGeom>
        </p:spPr>
        <p:txBody>
          <a:bodyPr>
            <a:spAutoFit/>
          </a:bodyPr>
          <a:p>
            <a:pPr indent="0">
              <a:buBlip>
                <a:blip r:embed="rId1"/>
              </a:buBlip>
            </a:pPr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ru-RU" sz="2400" b="1">
                <a:latin typeface="Arial" panose="020B0604020202020204" pitchFamily="34" charset="0"/>
                <a:cs typeface="Arial" panose="020B0604020202020204" pitchFamily="34" charset="0"/>
              </a:rPr>
              <a:t>play_again</a:t>
            </a:r>
            <a:endParaRPr lang="en-US" altLang="ru-RU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署名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323330" y="4301490"/>
            <a:ext cx="5494020" cy="1739900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altLang="en-US" sz="1400" b="0">
                <a:latin typeface="Arial" panose="020B0604020202020204" pitchFamily="34" charset="0"/>
              </a:rPr>
              <a:t>переменная </a:t>
            </a:r>
            <a:r>
              <a:rPr lang="en-US" altLang="ru-RU" sz="1400" b="0">
                <a:latin typeface="Arial" panose="020B0604020202020204" pitchFamily="34" charset="0"/>
              </a:rPr>
              <a:t>play_again </a:t>
            </a:r>
            <a:r>
              <a:rPr lang="ru-RU" altLang="en-US" sz="1400" b="0">
                <a:latin typeface="Arial" panose="020B0604020202020204" pitchFamily="34" charset="0"/>
              </a:rPr>
              <a:t>отвечает за возможность </a:t>
            </a:r>
            <a:r>
              <a:rPr lang="en-US" altLang="en-US" sz="1400" b="0">
                <a:latin typeface="Arial" panose="020B0604020202020204" pitchFamily="34" charset="0"/>
              </a:rPr>
              <a:t>сыграть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еще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раз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после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игры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запускает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новую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игру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при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согласии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пользователя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или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завершает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программу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при</a:t>
            </a:r>
            <a:r>
              <a:rPr lang="en-US" altLang="ru-RU" sz="1400" b="0">
                <a:latin typeface="Arial" panose="020B0604020202020204" pitchFamily="34" charset="0"/>
              </a:rPr>
              <a:t> </a:t>
            </a:r>
            <a:r>
              <a:rPr lang="en-US" altLang="en-US" sz="1400" b="0">
                <a:latin typeface="Arial" panose="020B0604020202020204" pitchFamily="34" charset="0"/>
              </a:rPr>
              <a:t>отказе</a:t>
            </a:r>
            <a:r>
              <a:rPr lang="en-US" altLang="ru-RU" sz="1400" b="0">
                <a:latin typeface="Arial" panose="020B0604020202020204" pitchFamily="34" charset="0"/>
              </a:rPr>
              <a:t>. </a:t>
            </a:r>
            <a:endParaRPr lang="en-US" altLang="ru-RU" sz="1400" b="0">
              <a:latin typeface="Arial" panose="020B0604020202020204" pitchFamily="34" charset="0"/>
            </a:endParaRPr>
          </a:p>
        </p:txBody>
      </p:sp>
      <p:pic>
        <p:nvPicPr>
          <p:cNvPr id="3" name="Рисунок 15"/>
          <p:cNvPicPr>
            <a:picLocks noChangeAspect="1"/>
          </p:cNvPicPr>
          <p:nvPr/>
        </p:nvPicPr>
        <p:blipFill>
          <a:blip r:embed="rId4"/>
          <a:srcRect l="474"/>
          <a:stretch>
            <a:fillRect/>
          </a:stretch>
        </p:blipFill>
        <p:spPr>
          <a:xfrm>
            <a:off x="295275" y="1644650"/>
            <a:ext cx="5655945" cy="1617345"/>
          </a:xfrm>
          <a:prstGeom prst="rect">
            <a:avLst/>
          </a:prstGeom>
          <a:ln>
            <a:noFill/>
          </a:ln>
        </p:spPr>
      </p:pic>
      <p:pic>
        <p:nvPicPr>
          <p:cNvPr id="32" name="Рисунок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275" y="4554855"/>
            <a:ext cx="1714500" cy="495300"/>
          </a:xfrm>
          <a:prstGeom prst="rect">
            <a:avLst/>
          </a:prstGeom>
        </p:spPr>
      </p:pic>
      <p:pic>
        <p:nvPicPr>
          <p:cNvPr id="33" name="Рисунок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275" y="5050155"/>
            <a:ext cx="5655310" cy="991235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009775" y="4554855"/>
            <a:ext cx="3940810" cy="4953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  <p:custDataLst>
      <p:tags r:id="rId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6517640" y="3044190"/>
            <a:ext cx="4642485" cy="29406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910590" y="3044190"/>
            <a:ext cx="4709160" cy="29406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39" name="署名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28345" y="460375"/>
            <a:ext cx="9267190" cy="584835"/>
          </a:xfrm>
          <a:prstGeom prst="rect">
            <a:avLst/>
          </a:prstGeom>
        </p:spPr>
        <p:txBody>
          <a:bodyPr vert="horz" wrap="square" lIns="101600" tIns="38100" rIns="76200" bIns="38100" rtlCol="0" anchor="ctr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en-US" sz="3200">
                <a:latin typeface="Arial" panose="020B0604020202020204" pitchFamily="34" charset="0"/>
              </a:rPr>
              <a:t>Инициализация программы</a:t>
            </a:r>
            <a:endParaRPr lang="ru-RU" altLang="en-US" sz="3200">
              <a:latin typeface="Arial" panose="020B0604020202020204" pitchFamily="34" charset="0"/>
            </a:endParaRPr>
          </a:p>
        </p:txBody>
      </p:sp>
      <p:sp>
        <p:nvSpPr>
          <p:cNvPr id="13" name="署名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817880" y="2084070"/>
            <a:ext cx="5030470" cy="4101465"/>
          </a:xfrm>
          <a:prstGeom prst="rect">
            <a:avLst/>
          </a:prstGeom>
        </p:spPr>
        <p:txBody>
          <a:bodyPr vert="horz" wrap="square" lIns="101600" tIns="38100" rIns="76200" bIns="3810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en-US" sz="1600" b="0">
                <a:latin typeface="Arial" panose="020B0604020202020204" pitchFamily="34" charset="0"/>
              </a:rPr>
              <a:t>Настройка цветового оформления интерфеса и определение пути к файлу для хранения рекордов</a:t>
            </a:r>
            <a:endParaRPr lang="ru-RU" altLang="en-US" sz="1600" b="0">
              <a:latin typeface="Arial" panose="020B0604020202020204" pitchFamily="34" charset="0"/>
            </a:endParaRPr>
          </a:p>
        </p:txBody>
      </p:sp>
      <p:sp>
        <p:nvSpPr>
          <p:cNvPr id="5" name="署名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391910" y="2084070"/>
            <a:ext cx="5021580" cy="4101465"/>
          </a:xfrm>
          <a:prstGeom prst="rect">
            <a:avLst/>
          </a:prstGeom>
        </p:spPr>
        <p:txBody>
          <a:bodyPr vert="horz" wrap="square" lIns="101600" tIns="38100" rIns="76200" bIns="3810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u="none" strike="noStrike" kern="1200" cap="none" spc="0" normalizeH="0" baseline="0" dirty="0">
                <a:solidFill>
                  <a:schemeClr val="tx1"/>
                </a:solidFill>
                <a:uFillTx/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en-US" sz="1600" b="0">
                <a:latin typeface="Arial" panose="020B0604020202020204" pitchFamily="34" charset="0"/>
              </a:rPr>
              <a:t>Установка диапазонов чисел для каждого уровня сложности</a:t>
            </a:r>
            <a:endParaRPr lang="ru-RU" altLang="en-US" sz="1600" b="0">
              <a:latin typeface="Arial" panose="020B0604020202020204" pitchFamily="34" charset="0"/>
            </a:endParaRPr>
          </a:p>
        </p:txBody>
      </p:sp>
      <p:pic>
        <p:nvPicPr>
          <p:cNvPr id="16" name="Рисунок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0615" y="3120073"/>
            <a:ext cx="1276350" cy="1000125"/>
          </a:xfrm>
          <a:prstGeom prst="rect">
            <a:avLst/>
          </a:prstGeom>
        </p:spPr>
      </p:pic>
      <p:pic>
        <p:nvPicPr>
          <p:cNvPr id="14" name="Рисунок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298" y="4915535"/>
            <a:ext cx="2286635" cy="361950"/>
          </a:xfrm>
          <a:prstGeom prst="rect">
            <a:avLst/>
          </a:prstGeom>
        </p:spPr>
      </p:pic>
      <p:pic>
        <p:nvPicPr>
          <p:cNvPr id="17" name="Рисунок 17"/>
          <p:cNvPicPr>
            <a:picLocks noChangeAspect="1"/>
          </p:cNvPicPr>
          <p:nvPr/>
        </p:nvPicPr>
        <p:blipFill>
          <a:blip r:embed="rId6"/>
          <a:srcRect t="23407"/>
          <a:stretch>
            <a:fillRect/>
          </a:stretch>
        </p:blipFill>
        <p:spPr>
          <a:xfrm>
            <a:off x="6597333" y="3120073"/>
            <a:ext cx="4562475" cy="1684655"/>
          </a:xfrm>
          <a:prstGeom prst="rect">
            <a:avLst/>
          </a:prstGeom>
          <a:ln>
            <a:noFill/>
          </a:ln>
        </p:spPr>
      </p:pic>
      <p:cxnSp>
        <p:nvCxnSpPr>
          <p:cNvPr id="7" name="Прямое соединение 6"/>
          <p:cNvCxnSpPr/>
          <p:nvPr/>
        </p:nvCxnSpPr>
        <p:spPr>
          <a:xfrm>
            <a:off x="930275" y="4518025"/>
            <a:ext cx="468947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平行四边形 12"/>
          <p:cNvSpPr/>
          <p:nvPr>
            <p:custDataLst>
              <p:tags r:id="rId7"/>
            </p:custDataLst>
          </p:nvPr>
        </p:nvSpPr>
        <p:spPr>
          <a:xfrm>
            <a:off x="817880" y="1045209"/>
            <a:ext cx="3490561" cy="161290"/>
          </a:xfrm>
          <a:prstGeom prst="parallelogram">
            <a:avLst>
              <a:gd name="adj" fmla="val 38188"/>
            </a:avLst>
          </a:prstGeom>
          <a:gradFill>
            <a:gsLst>
              <a:gs pos="100000">
                <a:schemeClr val="accent1">
                  <a:alpha val="48000"/>
                </a:schemeClr>
              </a:gs>
              <a:gs pos="23000">
                <a:schemeClr val="accent1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1102995" y="3884295"/>
            <a:ext cx="9862185" cy="14014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9" name="Прямоугольник 8"/>
          <p:cNvSpPr/>
          <p:nvPr/>
        </p:nvSpPr>
        <p:spPr>
          <a:xfrm>
            <a:off x="1102995" y="5836285"/>
            <a:ext cx="9862185" cy="6375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7" name="Прямоугольник 6"/>
          <p:cNvSpPr/>
          <p:nvPr/>
        </p:nvSpPr>
        <p:spPr>
          <a:xfrm>
            <a:off x="1102995" y="1868170"/>
            <a:ext cx="9861550" cy="146558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3" name="平行四边形 12"/>
          <p:cNvSpPr/>
          <p:nvPr>
            <p:custDataLst>
              <p:tags r:id="rId1"/>
            </p:custDataLst>
          </p:nvPr>
        </p:nvSpPr>
        <p:spPr>
          <a:xfrm>
            <a:off x="1102995" y="940434"/>
            <a:ext cx="3490561" cy="161290"/>
          </a:xfrm>
          <a:prstGeom prst="parallelogram">
            <a:avLst>
              <a:gd name="adj" fmla="val 38188"/>
            </a:avLst>
          </a:prstGeom>
          <a:gradFill>
            <a:gsLst>
              <a:gs pos="100000">
                <a:schemeClr val="accent1">
                  <a:alpha val="48000"/>
                </a:schemeClr>
              </a:gs>
              <a:gs pos="23000">
                <a:schemeClr val="accent1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标题 16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102995" y="396240"/>
            <a:ext cx="10474325" cy="70548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sym typeface="Arial" panose="020B0604020202020204" pitchFamily="34" charset="0"/>
              </a:defRPr>
            </a:lvl1pPr>
          </a:lstStyle>
          <a:p>
            <a:r>
              <a:rPr lang="en-US" spc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Главный игровой цикл</a:t>
            </a:r>
            <a:endParaRPr lang="en-US" spc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Рисунок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253" y="2008505"/>
            <a:ext cx="5940425" cy="146050"/>
          </a:xfrm>
          <a:prstGeom prst="rect">
            <a:avLst/>
          </a:prstGeom>
        </p:spPr>
      </p:pic>
      <p:pic>
        <p:nvPicPr>
          <p:cNvPr id="5" name="Рисунок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570" y="2280920"/>
            <a:ext cx="9380220" cy="473075"/>
          </a:xfrm>
          <a:prstGeom prst="rect">
            <a:avLst/>
          </a:prstGeom>
        </p:spPr>
      </p:pic>
      <p:pic>
        <p:nvPicPr>
          <p:cNvPr id="20" name="Рисунок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1420" y="2900045"/>
            <a:ext cx="8453120" cy="352425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1102995" y="1445260"/>
            <a:ext cx="6096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Приветственный интерфейс</a:t>
            </a:r>
            <a:endParaRPr lang="ru-RU" altLang="en-US" sz="16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1074420" y="3441700"/>
            <a:ext cx="6096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Цикл выбора сложности</a:t>
            </a:r>
            <a:endParaRPr lang="ru-RU" altLang="en-US" sz="16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21" name="Рисунок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1103" y="3997643"/>
            <a:ext cx="5940425" cy="1266825"/>
          </a:xfrm>
          <a:prstGeom prst="rect">
            <a:avLst/>
          </a:prstGeom>
        </p:spPr>
      </p:pic>
      <p:pic>
        <p:nvPicPr>
          <p:cNvPr id="22" name="Рисунок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1103" y="5917248"/>
            <a:ext cx="2162175" cy="409575"/>
          </a:xfrm>
          <a:prstGeom prst="rect">
            <a:avLst/>
          </a:prstGeom>
        </p:spPr>
      </p:pic>
      <p:sp>
        <p:nvSpPr>
          <p:cNvPr id="11" name="Текстовое поле 10"/>
          <p:cNvSpPr txBox="1"/>
          <p:nvPr/>
        </p:nvSpPr>
        <p:spPr>
          <a:xfrm>
            <a:off x="1102995" y="5392420"/>
            <a:ext cx="6096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ru-RU" altLang="en-US" sz="16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Подготовка к игре</a:t>
            </a:r>
            <a:endParaRPr lang="ru-RU" altLang="en-US" sz="16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2"/>
          <p:cNvSpPr/>
          <p:nvPr>
            <p:custDataLst>
              <p:tags r:id="rId1"/>
            </p:custDataLst>
          </p:nvPr>
        </p:nvSpPr>
        <p:spPr>
          <a:xfrm rot="11580000">
            <a:off x="7696200" y="777875"/>
            <a:ext cx="4311650" cy="4483735"/>
          </a:xfrm>
          <a:custGeom>
            <a:avLst/>
            <a:gdLst>
              <a:gd name="connsiteX0" fmla="*/ 2544449 w 5332839"/>
              <a:gd name="connsiteY0" fmla="*/ 195 h 5143115"/>
              <a:gd name="connsiteX1" fmla="*/ 3989326 w 5332839"/>
              <a:gd name="connsiteY1" fmla="*/ 696990 h 5143115"/>
              <a:gd name="connsiteX2" fmla="*/ 4615480 w 5332839"/>
              <a:gd name="connsiteY2" fmla="*/ 1580526 h 5143115"/>
              <a:gd name="connsiteX3" fmla="*/ 5138211 w 5332839"/>
              <a:gd name="connsiteY3" fmla="*/ 2501358 h 5143115"/>
              <a:gd name="connsiteX4" fmla="*/ 3900513 w 5332839"/>
              <a:gd name="connsiteY4" fmla="*/ 5017341 h 5143115"/>
              <a:gd name="connsiteX5" fmla="*/ 2840740 w 5332839"/>
              <a:gd name="connsiteY5" fmla="*/ 5133507 h 5143115"/>
              <a:gd name="connsiteX6" fmla="*/ 1575642 w 5332839"/>
              <a:gd name="connsiteY6" fmla="*/ 5101174 h 5143115"/>
              <a:gd name="connsiteX7" fmla="*/ 88253 w 5332839"/>
              <a:gd name="connsiteY7" fmla="*/ 2851265 h 5143115"/>
              <a:gd name="connsiteX8" fmla="*/ 561662 w 5332839"/>
              <a:gd name="connsiteY8" fmla="*/ 1718356 h 5143115"/>
              <a:gd name="connsiteX9" fmla="*/ 1142458 w 5332839"/>
              <a:gd name="connsiteY9" fmla="*/ 749720 h 5143115"/>
              <a:gd name="connsiteX10" fmla="*/ 2544449 w 5332839"/>
              <a:gd name="connsiteY10" fmla="*/ 195 h 514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32839" h="5143115">
                <a:moveTo>
                  <a:pt x="2544449" y="195"/>
                </a:moveTo>
                <a:cubicBezTo>
                  <a:pt x="3077965" y="-7704"/>
                  <a:pt x="3618629" y="225451"/>
                  <a:pt x="3989326" y="696990"/>
                </a:cubicBezTo>
                <a:cubicBezTo>
                  <a:pt x="4214069" y="982865"/>
                  <a:pt x="4422783" y="1277380"/>
                  <a:pt x="4615480" y="1580526"/>
                </a:cubicBezTo>
                <a:cubicBezTo>
                  <a:pt x="4805268" y="1879089"/>
                  <a:pt x="4979511" y="2186030"/>
                  <a:pt x="5138211" y="2501358"/>
                </a:cubicBezTo>
                <a:cubicBezTo>
                  <a:pt x="5669663" y="3557292"/>
                  <a:pt x="5065400" y="4816182"/>
                  <a:pt x="3900513" y="5017341"/>
                </a:cubicBezTo>
                <a:cubicBezTo>
                  <a:pt x="3549135" y="5078015"/>
                  <a:pt x="3195875" y="5116737"/>
                  <a:pt x="2840740" y="5133507"/>
                </a:cubicBezTo>
                <a:cubicBezTo>
                  <a:pt x="2421672" y="5153296"/>
                  <a:pt x="1999973" y="5142518"/>
                  <a:pt x="1575642" y="5101174"/>
                </a:cubicBezTo>
                <a:cubicBezTo>
                  <a:pt x="467924" y="4993235"/>
                  <a:pt x="-261479" y="3907856"/>
                  <a:pt x="88253" y="2851265"/>
                </a:cubicBezTo>
                <a:cubicBezTo>
                  <a:pt x="217127" y="2461910"/>
                  <a:pt x="374930" y="2084278"/>
                  <a:pt x="561662" y="1718356"/>
                </a:cubicBezTo>
                <a:cubicBezTo>
                  <a:pt x="731361" y="1385798"/>
                  <a:pt x="924955" y="1062919"/>
                  <a:pt x="1142458" y="749720"/>
                </a:cubicBezTo>
                <a:cubicBezTo>
                  <a:pt x="1484564" y="257047"/>
                  <a:pt x="2010933" y="8094"/>
                  <a:pt x="2544449" y="19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6" name="任意多边形: 形状 12"/>
          <p:cNvSpPr/>
          <p:nvPr>
            <p:custDataLst>
              <p:tags r:id="rId2"/>
            </p:custDataLst>
          </p:nvPr>
        </p:nvSpPr>
        <p:spPr>
          <a:xfrm>
            <a:off x="219075" y="2467610"/>
            <a:ext cx="3973830" cy="4121150"/>
          </a:xfrm>
          <a:custGeom>
            <a:avLst/>
            <a:gdLst>
              <a:gd name="connsiteX0" fmla="*/ 2544449 w 5332839"/>
              <a:gd name="connsiteY0" fmla="*/ 195 h 5143115"/>
              <a:gd name="connsiteX1" fmla="*/ 3989326 w 5332839"/>
              <a:gd name="connsiteY1" fmla="*/ 696990 h 5143115"/>
              <a:gd name="connsiteX2" fmla="*/ 4615480 w 5332839"/>
              <a:gd name="connsiteY2" fmla="*/ 1580526 h 5143115"/>
              <a:gd name="connsiteX3" fmla="*/ 5138211 w 5332839"/>
              <a:gd name="connsiteY3" fmla="*/ 2501358 h 5143115"/>
              <a:gd name="connsiteX4" fmla="*/ 3900513 w 5332839"/>
              <a:gd name="connsiteY4" fmla="*/ 5017341 h 5143115"/>
              <a:gd name="connsiteX5" fmla="*/ 2840740 w 5332839"/>
              <a:gd name="connsiteY5" fmla="*/ 5133507 h 5143115"/>
              <a:gd name="connsiteX6" fmla="*/ 1575642 w 5332839"/>
              <a:gd name="connsiteY6" fmla="*/ 5101174 h 5143115"/>
              <a:gd name="connsiteX7" fmla="*/ 88253 w 5332839"/>
              <a:gd name="connsiteY7" fmla="*/ 2851265 h 5143115"/>
              <a:gd name="connsiteX8" fmla="*/ 561662 w 5332839"/>
              <a:gd name="connsiteY8" fmla="*/ 1718356 h 5143115"/>
              <a:gd name="connsiteX9" fmla="*/ 1142458 w 5332839"/>
              <a:gd name="connsiteY9" fmla="*/ 749720 h 5143115"/>
              <a:gd name="connsiteX10" fmla="*/ 2544449 w 5332839"/>
              <a:gd name="connsiteY10" fmla="*/ 195 h 514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32839" h="5143115">
                <a:moveTo>
                  <a:pt x="2544449" y="195"/>
                </a:moveTo>
                <a:cubicBezTo>
                  <a:pt x="3077965" y="-7704"/>
                  <a:pt x="3618629" y="225451"/>
                  <a:pt x="3989326" y="696990"/>
                </a:cubicBezTo>
                <a:cubicBezTo>
                  <a:pt x="4214069" y="982865"/>
                  <a:pt x="4422783" y="1277380"/>
                  <a:pt x="4615480" y="1580526"/>
                </a:cubicBezTo>
                <a:cubicBezTo>
                  <a:pt x="4805268" y="1879089"/>
                  <a:pt x="4979511" y="2186030"/>
                  <a:pt x="5138211" y="2501358"/>
                </a:cubicBezTo>
                <a:cubicBezTo>
                  <a:pt x="5669663" y="3557292"/>
                  <a:pt x="5065400" y="4816182"/>
                  <a:pt x="3900513" y="5017341"/>
                </a:cubicBezTo>
                <a:cubicBezTo>
                  <a:pt x="3549135" y="5078015"/>
                  <a:pt x="3195875" y="5116737"/>
                  <a:pt x="2840740" y="5133507"/>
                </a:cubicBezTo>
                <a:cubicBezTo>
                  <a:pt x="2421672" y="5153296"/>
                  <a:pt x="1999973" y="5142518"/>
                  <a:pt x="1575642" y="5101174"/>
                </a:cubicBezTo>
                <a:cubicBezTo>
                  <a:pt x="467924" y="4993235"/>
                  <a:pt x="-261479" y="3907856"/>
                  <a:pt x="88253" y="2851265"/>
                </a:cubicBezTo>
                <a:cubicBezTo>
                  <a:pt x="217127" y="2461910"/>
                  <a:pt x="374930" y="2084278"/>
                  <a:pt x="561662" y="1718356"/>
                </a:cubicBezTo>
                <a:cubicBezTo>
                  <a:pt x="731361" y="1385798"/>
                  <a:pt x="924955" y="1062919"/>
                  <a:pt x="1142458" y="749720"/>
                </a:cubicBezTo>
                <a:cubicBezTo>
                  <a:pt x="1484564" y="257047"/>
                  <a:pt x="2010933" y="8094"/>
                  <a:pt x="2544449" y="19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014095" y="1100455"/>
            <a:ext cx="4723130" cy="50107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1014095" y="656590"/>
            <a:ext cx="6096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Blip>
                <a:blip r:embed="rId3"/>
              </a:buBlip>
            </a:pPr>
            <a:r>
              <a:rPr lang="ru-RU" altLang="en-US" sz="16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Основной игровой цикл</a:t>
            </a:r>
            <a:endParaRPr lang="ru-RU" altLang="en-US" sz="16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6383655" y="568960"/>
            <a:ext cx="537273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Blip>
                <a:blip r:embed="rId3"/>
              </a:buBlip>
            </a:pPr>
            <a:r>
              <a:rPr lang="ru-RU" altLang="en-US" sz="16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Завершение игры</a:t>
            </a:r>
            <a:endParaRPr lang="ru-RU" altLang="en-US" sz="16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25" name="Рисунок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938" y="3163570"/>
            <a:ext cx="2867025" cy="209550"/>
          </a:xfrm>
          <a:prstGeom prst="rect">
            <a:avLst/>
          </a:prstGeom>
        </p:spPr>
      </p:pic>
      <p:pic>
        <p:nvPicPr>
          <p:cNvPr id="28" name="Рисунок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0938" y="4351338"/>
            <a:ext cx="3990975" cy="352425"/>
          </a:xfrm>
          <a:prstGeom prst="rect">
            <a:avLst/>
          </a:prstGeom>
        </p:spPr>
      </p:pic>
      <p:pic>
        <p:nvPicPr>
          <p:cNvPr id="27" name="Рисунок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938" y="4759643"/>
            <a:ext cx="4010025" cy="1285875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6383655" y="1100455"/>
            <a:ext cx="4723130" cy="50107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pic>
        <p:nvPicPr>
          <p:cNvPr id="29" name="Рисунок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4143" y="1308418"/>
            <a:ext cx="4067175" cy="885825"/>
          </a:xfrm>
          <a:prstGeom prst="rect">
            <a:avLst/>
          </a:prstGeom>
        </p:spPr>
      </p:pic>
      <p:pic>
        <p:nvPicPr>
          <p:cNvPr id="31" name="Рисунок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4460" y="2863215"/>
            <a:ext cx="4631690" cy="1954530"/>
          </a:xfrm>
          <a:prstGeom prst="rect">
            <a:avLst/>
          </a:prstGeom>
        </p:spPr>
      </p:pic>
      <p:pic>
        <p:nvPicPr>
          <p:cNvPr id="30" name="Рисунок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74460" y="2261553"/>
            <a:ext cx="2266950" cy="390525"/>
          </a:xfrm>
          <a:prstGeom prst="rect">
            <a:avLst/>
          </a:prstGeom>
        </p:spPr>
      </p:pic>
      <p:pic>
        <p:nvPicPr>
          <p:cNvPr id="23" name="Рисунок 2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1255" y="1200150"/>
            <a:ext cx="3828415" cy="430530"/>
          </a:xfrm>
          <a:prstGeom prst="rect">
            <a:avLst/>
          </a:prstGeom>
        </p:spPr>
      </p:pic>
      <p:pic>
        <p:nvPicPr>
          <p:cNvPr id="24" name="Рисунок 2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51255" y="1742440"/>
            <a:ext cx="3444875" cy="1421130"/>
          </a:xfrm>
          <a:prstGeom prst="rect">
            <a:avLst/>
          </a:prstGeom>
        </p:spPr>
      </p:pic>
      <p:pic>
        <p:nvPicPr>
          <p:cNvPr id="26" name="Рисунок 2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51255" y="3428683"/>
            <a:ext cx="3829050" cy="866775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64"/>
</p:tagLst>
</file>

<file path=ppt/tags/tag102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VALUE" val="34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64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64"/>
  <p:tag name="KSO_WM_TEMPLATE_THUMBS_INDEX" val="1、9"/>
</p:tagLst>
</file>

<file path=ppt/tags/tag10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64_1*a*1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The title goes here"/>
</p:tagLst>
</file>

<file path=ppt/tags/tag108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09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SPECIAL_SOURCE" val="bdnull"/>
  <p:tag name="KSO_WM_SLIDE_ID" val="custom20233464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64"/>
  <p:tag name="KSO_WM_SLIDE_LAYOUT" val="a_f"/>
  <p:tag name="KSO_WM_SLIDE_LAYOUT_CNT" val="1_1"/>
  <p:tag name="KSO_WM_TEMPLATE_THUMBS_INDEX" val="1、9"/>
  <p:tag name="KSO_WM_SLIDE_THEME_ID" val="3319744"/>
  <p:tag name="KSO_WM_SLIDE_THEME_NAME" val="Z_20233464_Blue Tech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33464"/>
</p:tagLst>
</file>

<file path=ppt/tags/tag11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14.xml><?xml version="1.0" encoding="utf-8"?>
<p:tagLst xmlns:p="http://schemas.openxmlformats.org/presentationml/2006/main">
  <p:tag name="KSO_WM_SLIDE_ID" val="custom20233464_3"/>
  <p:tag name="KSO_WM_TEMPLATE_SUBCATEGORY" val="0"/>
  <p:tag name="KSO_WM_TEMPLATE_MASTER_TYPE" val="0"/>
  <p:tag name="KSO_WM_TEMPLATE_COLOR_TYPE" val="0"/>
  <p:tag name="KSO_WM_SLIDE_TYPE" val="contents"/>
  <p:tag name="KSO_WM_SLIDE_SUBTYPE" val="diag"/>
  <p:tag name="KSO_WM_SLIDE_ITEM_CNT" val="3"/>
  <p:tag name="KSO_WM_SLIDE_INDEX" val="3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3464"/>
  <p:tag name="KSO_WM_SLIDE_LAYOUT" val="a_l"/>
  <p:tag name="KSO_WM_SLIDE_LAYOUT_CNT" val="1_1"/>
  <p:tag name="KSO_WM_SLIDE_THEME_ID" val="3319744"/>
  <p:tag name="KSO_WM_SLIDE_THEME_NAME" val="Z_20233464_Blue Tech"/>
</p:tagLst>
</file>

<file path=ppt/tags/tag115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16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17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18.xml><?xml version="1.0" encoding="utf-8"?>
<p:tagLst xmlns:p="http://schemas.openxmlformats.org/presentationml/2006/main">
  <p:tag name="KSO_WM_SPECIAL_SOURCE" val="bdnull"/>
  <p:tag name="KSO_WM_SLIDE_ID" val="custom20233464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64"/>
  <p:tag name="KSO_WM_SLIDE_LAYOUT" val="a_e"/>
  <p:tag name="KSO_WM_SLIDE_LAYOUT_CNT" val="1_1"/>
  <p:tag name="KSO_WM_SLIDE_THEME_ID" val="3319744"/>
  <p:tag name="KSO_WM_SLIDE_THEME_NAME" val="Z_20233464_Blue Tech"/>
</p:tagLst>
</file>

<file path=ppt/tags/tag119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SPECIAL_SOURCE" val="bdnull"/>
  <p:tag name="KSO_WM_SLIDE_ID" val="custom20233464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64"/>
  <p:tag name="KSO_WM_SLIDE_LAYOUT" val="a_e"/>
  <p:tag name="KSO_WM_SLIDE_LAYOUT_CNT" val="1_1"/>
  <p:tag name="KSO_WM_SLIDE_THEME_ID" val="3319744"/>
  <p:tag name="KSO_WM_SLIDE_THEME_NAME" val="Z_20233464_Blue Tech"/>
</p:tagLst>
</file>

<file path=ppt/tags/tag121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22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23.xml><?xml version="1.0" encoding="utf-8"?>
<p:tagLst xmlns:p="http://schemas.openxmlformats.org/presentationml/2006/main">
  <p:tag name="KSO_WM_SPECIAL_SOURCE" val="bdnull"/>
  <p:tag name="KSO_WM_SLIDE_ID" val="custom20233464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64"/>
  <p:tag name="KSO_WM_SLIDE_LAYOUT" val="a_e"/>
  <p:tag name="KSO_WM_SLIDE_LAYOUT_CNT" val="1_1"/>
  <p:tag name="KSO_WM_SLIDE_THEME_ID" val="3319744"/>
  <p:tag name="KSO_WM_SLIDE_THEME_NAME" val="Z_20233464_Blue Tech"/>
</p:tagLst>
</file>

<file path=ppt/tags/tag124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25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26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27.xml><?xml version="1.0" encoding="utf-8"?>
<p:tagLst xmlns:p="http://schemas.openxmlformats.org/presentationml/2006/main">
  <p:tag name="KSO_WM_DIAGRAM_MAX_ITEMCNT" val="2"/>
  <p:tag name="KSO_WM_DIAGRAM_MIN_ITEMCNT" val="1"/>
  <p:tag name="KSO_WM_DIAGRAM_VIRTUALLY_FRAME" val="{&quot;height&quot;:403.36259842519684,&quot;left&quot;:47.9,&quot;top&quot;:74.04992125984252,&quot;width&quot;:863.6900787401576}"/>
  <p:tag name="KSO_WM_DIAGRAM_COLOR_MATCH_VALUE" val="{&quot;shape&quot;:{&quot;fill&quot;:{&quot;gradient&quot;:[{&quot;brightness&quot;:0,&quot;colorType&quot;:1,&quot;foreColorIndex&quot;:5,&quot;pos&quot;:1,&quot;transparency&quot;:0.5199999809265137},{&quot;brightness&quot;:0,&quot;colorType&quot;:1,&quot;foreColorIndex&quot;:5,&quot;pos&quot;:0.23000000417232513,&quot;transparency&quot;: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7918_1*l_h_i*1_1_1"/>
  <p:tag name="KSO_WM_TEMPLATE_CATEGORY" val="diagram"/>
  <p:tag name="KSO_WM_TEMPLATE_INDEX" val="20237918"/>
  <p:tag name="KSO_WM_UNIT_LAYERLEVEL" val="1_1_1"/>
  <p:tag name="KSO_WM_TAG_VERSION" val="3.0"/>
  <p:tag name="KSO_WM_UNIT_FILL_TYPE" val="3"/>
  <p:tag name="KSO_WM_UNIT_TEXT_FILL_FORE_SCHEMECOLOR_INDEX" val="13"/>
  <p:tag name="KSO_WM_UNIT_TEXT_FILL_TYPE" val="1"/>
  <p:tag name="KSO_WM_UNIT_USESOURCEFORMAT_APPLY" val="0"/>
</p:tagLst>
</file>

<file path=ppt/tags/tag128.xml><?xml version="1.0" encoding="utf-8"?>
<p:tagLst xmlns:p="http://schemas.openxmlformats.org/presentationml/2006/main">
  <p:tag name="KSO_WM_SLIDE_ID" val="custom20233464_3"/>
  <p:tag name="KSO_WM_TEMPLATE_SUBCATEGORY" val="0"/>
  <p:tag name="KSO_WM_TEMPLATE_MASTER_TYPE" val="0"/>
  <p:tag name="KSO_WM_TEMPLATE_COLOR_TYPE" val="0"/>
  <p:tag name="KSO_WM_SLIDE_TYPE" val="contents"/>
  <p:tag name="KSO_WM_SLIDE_SUBTYPE" val="diag"/>
  <p:tag name="KSO_WM_SLIDE_ITEM_CNT" val="3"/>
  <p:tag name="KSO_WM_SLIDE_INDEX" val="3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3464"/>
  <p:tag name="KSO_WM_SLIDE_LAYOUT" val="a_l"/>
  <p:tag name="KSO_WM_SLIDE_LAYOUT_CNT" val="1_1"/>
  <p:tag name="KSO_WM_SLIDE_THEME_ID" val="3319744"/>
  <p:tag name="KSO_WM_SLIDE_THEME_NAME" val="Z_20233464_Blue Tech"/>
</p:tagLst>
</file>

<file path=ppt/tags/tag129.xml><?xml version="1.0" encoding="utf-8"?>
<p:tagLst xmlns:p="http://schemas.openxmlformats.org/presentationml/2006/main">
  <p:tag name="KSO_WM_DIAGRAM_MAX_ITEMCNT" val="2"/>
  <p:tag name="KSO_WM_DIAGRAM_MIN_ITEMCNT" val="1"/>
  <p:tag name="KSO_WM_DIAGRAM_VIRTUALLY_FRAME" val="{&quot;height&quot;:403.36259842519684,&quot;left&quot;:47.9,&quot;top&quot;:74.04992125984252,&quot;width&quot;:863.6900787401576}"/>
  <p:tag name="KSO_WM_DIAGRAM_COLOR_MATCH_VALUE" val="{&quot;shape&quot;:{&quot;fill&quot;:{&quot;gradient&quot;:[{&quot;brightness&quot;:0,&quot;colorType&quot;:1,&quot;foreColorIndex&quot;:5,&quot;pos&quot;:1,&quot;transparency&quot;:0.5199999809265137},{&quot;brightness&quot;:0,&quot;colorType&quot;:1,&quot;foreColorIndex&quot;:5,&quot;pos&quot;:0.23000000417232513,&quot;transparency&quot;: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7918_1*l_h_i*1_1_1"/>
  <p:tag name="KSO_WM_TEMPLATE_CATEGORY" val="diagram"/>
  <p:tag name="KSO_WM_TEMPLATE_INDEX" val="20237918"/>
  <p:tag name="KSO_WM_UNIT_LAYERLEVEL" val="1_1_1"/>
  <p:tag name="KSO_WM_TAG_VERSION" val="3.0"/>
  <p:tag name="KSO_WM_BEAUTIFY_FLAG" val="#wm#"/>
  <p:tag name="KSO_WM_UNIT_FILL_TYPE" val="3"/>
  <p:tag name="KSO_WM_UNIT_TEXT_FILL_FORE_SCHEMECOLOR_INDEX" val="13"/>
  <p:tag name="KSO_WM_UNIT_TEXT_FILL_TYPE" val="1"/>
  <p:tag name="KSO_WM_UNIT_USESOURCEFORMAT_APPLY" val="0"/>
</p:tagLst>
</file>

<file path=ppt/tags/tag13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6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VALUE" val="30"/>
  <p:tag name="KSO_WM_UNIT_TEXT_FILL_FORE_SCHEMECOLOR_INDEX" val="13"/>
  <p:tag name="KSO_WM_UNIT_TEXT_FILL_TYPE" val="1"/>
  <p:tag name="KSO_WM_UNIT_USESOURCEFORMAT_APPLY" val="0"/>
  <p:tag name="KSO_WM_TEMPLATE_INDEX" val="20238232"/>
  <p:tag name="KSO_WM_UNIT_ID" val="custom20238232_1*a*1"/>
  <p:tag name="KSO_WM_UNIT_PRESET_TEXT" val="Your title here"/>
</p:tagLst>
</file>

<file path=ppt/tags/tag13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07.6*306.163"/>
  <p:tag name="KSO_WM_SLIDE_POSITION" val="386.2*169.71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061"/>
  <p:tag name="KSO_WM_TEMPLATE_SUBCATEGORY" val="0"/>
  <p:tag name="KSO_WM_SLIDE_INDEX" val="1"/>
  <p:tag name="KSO_WM_TAG_VERSION" val="3.0"/>
  <p:tag name="KSO_WM_SLIDE_ID" val="custom20238232_1"/>
  <p:tag name="KSO_WM_SLIDE_ITEM_CNT" val="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325_1*i*1"/>
  <p:tag name="KSO_WM_TEMPLATE_CATEGORY" val="custom"/>
  <p:tag name="KSO_WM_TEMPLATE_INDEX" val="20238325"/>
  <p:tag name="KSO_WM_UNIT_LAYERLEVEL" val="1"/>
  <p:tag name="KSO_WM_TAG_VERSION" val="3.0"/>
  <p:tag name="KSO_WM_BEAUTIFY_FLAG" val="#wm#"/>
  <p:tag name="KSO_WM_UNIT_TYPE" val="i"/>
  <p:tag name="KSO_WM_UNIT_INDEX" val="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325_1*i*1"/>
  <p:tag name="KSO_WM_TEMPLATE_CATEGORY" val="custom"/>
  <p:tag name="KSO_WM_TEMPLATE_INDEX" val="20238325"/>
  <p:tag name="KSO_WM_UNIT_LAYERLEVEL" val="1"/>
  <p:tag name="KSO_WM_TAG_VERSION" val="3.0"/>
  <p:tag name="KSO_WM_BEAUTIFY_FLAG" val="#wm#"/>
  <p:tag name="KSO_WM_UNIT_TYPE" val="i"/>
  <p:tag name="KSO_WM_UNIT_INDEX" val="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134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07.6*306.163"/>
  <p:tag name="KSO_WM_SLIDE_POSITION" val="386.2*169.71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061"/>
  <p:tag name="KSO_WM_TEMPLATE_SUBCATEGORY" val="0"/>
  <p:tag name="KSO_WM_SLIDE_INDEX" val="1"/>
  <p:tag name="KSO_WM_TAG_VERSION" val="3.0"/>
  <p:tag name="KSO_WM_SLIDE_ID" val="custom20238232_1"/>
  <p:tag name="KSO_WM_SLIDE_ITEM_CNT" val="1"/>
</p:tagLst>
</file>

<file path=ppt/tags/tag135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36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4_1*f*4"/>
  <p:tag name="KSO_WM_TEMPLATE_CATEGORY" val="custom"/>
  <p:tag name="KSO_WM_TEMPLATE_INDEX" val="20233464"/>
  <p:tag name="KSO_WM_UNIT_LAYERLEVEL" val="1"/>
  <p:tag name="KSO_WM_TAG_VERSION" val="3.0"/>
  <p:tag name="KSO_WM_BEAUTIFY_FLAG" val="#wm#"/>
  <p:tag name="KSO_WM_UNIT_PRESET_TEXT" val="Name"/>
</p:tagLst>
</file>

<file path=ppt/tags/tag137.xml><?xml version="1.0" encoding="utf-8"?>
<p:tagLst xmlns:p="http://schemas.openxmlformats.org/presentationml/2006/main">
  <p:tag name="KSO_WM_DIAGRAM_MAX_ITEMCNT" val="2"/>
  <p:tag name="KSO_WM_DIAGRAM_MIN_ITEMCNT" val="1"/>
  <p:tag name="KSO_WM_DIAGRAM_VIRTUALLY_FRAME" val="{&quot;height&quot;:403.36259842519684,&quot;left&quot;:47.9,&quot;top&quot;:74.04992125984252,&quot;width&quot;:863.6900787401576}"/>
  <p:tag name="KSO_WM_DIAGRAM_COLOR_MATCH_VALUE" val="{&quot;shape&quot;:{&quot;fill&quot;:{&quot;gradient&quot;:[{&quot;brightness&quot;:0,&quot;colorType&quot;:1,&quot;foreColorIndex&quot;:5,&quot;pos&quot;:1,&quot;transparency&quot;:0.5199999809265137},{&quot;brightness&quot;:0,&quot;colorType&quot;:1,&quot;foreColorIndex&quot;:5,&quot;pos&quot;:0.23000000417232513,&quot;transparency&quot;: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7918_1*l_h_i*1_1_1"/>
  <p:tag name="KSO_WM_TEMPLATE_CATEGORY" val="diagram"/>
  <p:tag name="KSO_WM_TEMPLATE_INDEX" val="20237918"/>
  <p:tag name="KSO_WM_UNIT_LAYERLEVEL" val="1_1_1"/>
  <p:tag name="KSO_WM_TAG_VERSION" val="3.0"/>
  <p:tag name="KSO_WM_UNIT_FILL_TYPE" val="3"/>
  <p:tag name="KSO_WM_UNIT_TEXT_FILL_FORE_SCHEMECOLOR_INDEX" val="13"/>
  <p:tag name="KSO_WM_UNIT_TEXT_FILL_TYPE" val="1"/>
  <p:tag name="KSO_WM_UNIT_USESOURCEFORMAT_APPLY" val="0"/>
</p:tagLst>
</file>

<file path=ppt/tags/tag138.xml><?xml version="1.0" encoding="utf-8"?>
<p:tagLst xmlns:p="http://schemas.openxmlformats.org/presentationml/2006/main">
  <p:tag name="KSO_WM_SPECIAL_SOURCE" val="bdnull"/>
  <p:tag name="KSO_WM_SLIDE_ID" val="custom20233464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64"/>
  <p:tag name="KSO_WM_SLIDE_LAYOUT" val="a_e"/>
  <p:tag name="KSO_WM_SLIDE_LAYOUT_CNT" val="1_1"/>
  <p:tag name="KSO_WM_SLIDE_THEME_ID" val="3319744"/>
  <p:tag name="KSO_WM_SLIDE_THEME_NAME" val="Z_20233464_Blue Tech"/>
</p:tagLst>
</file>

<file path=ppt/tags/tag139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1"/>
  <p:tag name="KSO_WM_DIAGRAM_VIRTUALLY_FRAME" val="{&quot;height&quot;:367.5,&quot;left&quot;:55.037874015748,&quot;top&quot;:108.8,&quot;width&quot;:428.8000000000006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3_1*l_h_f*1_1_1"/>
  <p:tag name="KSO_WM_TEMPLATE_CATEGORY" val="diagram"/>
  <p:tag name="KSO_WM_TEMPLATE_INDEX" val="20237923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 It serves a variety of purposes, making presentations powerful tools for convincing and teaching."/>
  <p:tag name="KSO_WM_UNIT_TEXT_FILL_FORE_SCHEMECOLOR_INDEX" val="1"/>
  <p:tag name="KSO_WM_UNIT_TEXT_FILL_TYPE" val="1"/>
  <p:tag name="KSO_WM_UNIT_USESOURCEFORMAT_APPLY" val="0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1"/>
  <p:tag name="KSO_WM_DIAGRAM_VIRTUALLY_FRAME" val="{&quot;height&quot;:367.5,&quot;left&quot;:55.037874015748,&quot;top&quot;:108.8,&quot;width&quot;:428.8000000000006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3_1*l_h_a*1_1_1"/>
  <p:tag name="KSO_WM_TEMPLATE_CATEGORY" val="diagram"/>
  <p:tag name="KSO_WM_TEMPLATE_INDEX" val="2023792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46"/>
  <p:tag name="KSO_WM_UNIT_ID" val="custom20238246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14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06*315.187"/>
  <p:tag name="KSO_WM_SLIDE_POSITION" val="55.8628*180.613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061"/>
  <p:tag name="KSO_WM_TEMPLATE_SUBCATEGORY" val="0"/>
  <p:tag name="KSO_WM_SLIDE_INDEX" val="1"/>
  <p:tag name="KSO_WM_TAG_VERSION" val="3.0"/>
  <p:tag name="KSO_WM_SLIDE_ID" val="custom20238246_1"/>
  <p:tag name="KSO_WM_SLIDE_ITEM_CNT" val="2"/>
</p:tagLst>
</file>

<file path=ppt/tags/tag143.xml><?xml version="1.0" encoding="utf-8"?>
<p:tagLst xmlns:p="http://schemas.openxmlformats.org/presentationml/2006/main">
  <p:tag name="KSO_WM_SPECIAL_SOURCE" val="bdnull"/>
  <p:tag name="KSO_WM_SLIDE_ID" val="custom20233464_9"/>
  <p:tag name="KSO_WM_TEMPLATE_SUBCATEGORY" val="29"/>
  <p:tag name="KSO_WM_TEMPLATE_MASTER_TYPE" val="0"/>
  <p:tag name="KSO_WM_TEMPLATE_COLOR_TYPE" val="0"/>
  <p:tag name="KSO_WM_SLIDE_TYPE" val="endPage"/>
  <p:tag name="KSO_WM_SLIDE_SUBTYPE" val="pureTxt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3464"/>
  <p:tag name="KSO_WM_SLIDE_LAYOUT" val="a"/>
  <p:tag name="KSO_WM_SLIDE_LAYOUT_CNT" val="1"/>
  <p:tag name="KSO_WM_SLIDE_THEME_ID" val="3319744"/>
  <p:tag name="KSO_WM_SLIDE_THEME_NAME" val="Z_20233464_Blue Tech"/>
</p:tagLst>
</file>

<file path=ppt/tags/tag144.xml><?xml version="1.0" encoding="utf-8"?>
<p:tagLst xmlns:p="http://schemas.openxmlformats.org/presentationml/2006/main">
  <p:tag name="KSO_WM_PRESENTATION_SOURCE" val="WPPAIGeneratePPT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22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6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35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6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3"/>
  <p:tag name="KSO_WM_UNIT_ID" val="_1*f*3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1*i*4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自定义 80">
      <a:dk1>
        <a:srgbClr val="000000"/>
      </a:dk1>
      <a:lt1>
        <a:srgbClr val="FFFFFF"/>
      </a:lt1>
      <a:dk2>
        <a:srgbClr val="1A2028"/>
      </a:dk2>
      <a:lt2>
        <a:srgbClr val="FFFFFF"/>
      </a:lt2>
      <a:accent1>
        <a:srgbClr val="5562C0"/>
      </a:accent1>
      <a:accent2>
        <a:srgbClr val="0218BE"/>
      </a:accent2>
      <a:accent3>
        <a:srgbClr val="843ACE"/>
      </a:accent3>
      <a:accent4>
        <a:srgbClr val="75BD42"/>
      </a:accent4>
      <a:accent5>
        <a:srgbClr val="30C0B4"/>
      </a:accent5>
      <a:accent6>
        <a:srgbClr val="3950FC"/>
      </a:accent6>
      <a:hlink>
        <a:srgbClr val="658BD5"/>
      </a:hlink>
      <a:folHlink>
        <a:srgbClr val="A16AA5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Theme">
  <a:themeElements>
    <a:clrScheme name="自定义 80">
      <a:dk1>
        <a:srgbClr val="000000"/>
      </a:dk1>
      <a:lt1>
        <a:srgbClr val="FFFFFF"/>
      </a:lt1>
      <a:dk2>
        <a:srgbClr val="1A2028"/>
      </a:dk2>
      <a:lt2>
        <a:srgbClr val="FFFFFF"/>
      </a:lt2>
      <a:accent1>
        <a:srgbClr val="5562C0"/>
      </a:accent1>
      <a:accent2>
        <a:srgbClr val="0218BE"/>
      </a:accent2>
      <a:accent3>
        <a:srgbClr val="843ACE"/>
      </a:accent3>
      <a:accent4>
        <a:srgbClr val="75BD42"/>
      </a:accent4>
      <a:accent5>
        <a:srgbClr val="30C0B4"/>
      </a:accent5>
      <a:accent6>
        <a:srgbClr val="3950FC"/>
      </a:accent6>
      <a:hlink>
        <a:srgbClr val="658BD5"/>
      </a:hlink>
      <a:folHlink>
        <a:srgbClr val="A16AA5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Theme">
  <a:themeElements>
    <a:clrScheme name="自定义 80">
      <a:dk1>
        <a:srgbClr val="000000"/>
      </a:dk1>
      <a:lt1>
        <a:srgbClr val="FFFFFF"/>
      </a:lt1>
      <a:dk2>
        <a:srgbClr val="1A2028"/>
      </a:dk2>
      <a:lt2>
        <a:srgbClr val="FFFFFF"/>
      </a:lt2>
      <a:accent1>
        <a:srgbClr val="5562C0"/>
      </a:accent1>
      <a:accent2>
        <a:srgbClr val="0218BE"/>
      </a:accent2>
      <a:accent3>
        <a:srgbClr val="843ACE"/>
      </a:accent3>
      <a:accent4>
        <a:srgbClr val="75BD42"/>
      </a:accent4>
      <a:accent5>
        <a:srgbClr val="30C0B4"/>
      </a:accent5>
      <a:accent6>
        <a:srgbClr val="3950FC"/>
      </a:accent6>
      <a:hlink>
        <a:srgbClr val="658BD5"/>
      </a:hlink>
      <a:folHlink>
        <a:srgbClr val="A16AA5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Theme">
  <a:themeElements>
    <a:clrScheme name="自定义 2535">
      <a:dk1>
        <a:srgbClr val="000000"/>
      </a:dk1>
      <a:lt1>
        <a:srgbClr val="FFFFFF"/>
      </a:lt1>
      <a:dk2>
        <a:srgbClr val="0F1423"/>
      </a:dk2>
      <a:lt2>
        <a:srgbClr val="F5F7FF"/>
      </a:lt2>
      <a:accent1>
        <a:srgbClr val="577CCE"/>
      </a:accent1>
      <a:accent2>
        <a:srgbClr val="5999AF"/>
      </a:accent2>
      <a:accent3>
        <a:srgbClr val="5BA080"/>
      </a:accent3>
      <a:accent4>
        <a:srgbClr val="8BAA69"/>
      </a:accent4>
      <a:accent5>
        <a:srgbClr val="D6B250"/>
      </a:accent5>
      <a:accent6>
        <a:srgbClr val="D59647"/>
      </a:accent6>
      <a:hlink>
        <a:srgbClr val="304FFE"/>
      </a:hlink>
      <a:folHlink>
        <a:srgbClr val="492067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2450</Words>
  <Application>WPS Presentation</Application>
  <PresentationFormat>宽屏</PresentationFormat>
  <Paragraphs>88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12</vt:i4>
      </vt:variant>
    </vt:vector>
  </HeadingPairs>
  <TitlesOfParts>
    <vt:vector size="28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Inter Bold</vt:lpstr>
      <vt:lpstr>Segoe Print</vt:lpstr>
      <vt:lpstr>Manrope ExtraBold</vt:lpstr>
      <vt:lpstr>Lato</vt:lpstr>
      <vt:lpstr>Office Theme</vt:lpstr>
      <vt:lpstr>2_Office Theme</vt:lpstr>
      <vt:lpstr>4_Office Theme</vt:lpstr>
      <vt:lpstr>6_Office Theme</vt:lpstr>
      <vt:lpstr>3_Office Theme</vt:lpstr>
      <vt:lpstr>Лабораторная работа №6 «Быки и коровы» </vt:lpstr>
      <vt:lpstr>PowerPoint 演示文稿</vt:lpstr>
      <vt:lpstr>Набор функций и игровой цикл  Программа включает набор основных функций и главный игровой цикл, который реализует логику с множественными попытками и хранением рекордов.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Light Flight PC</dc:creator>
  <cp:lastModifiedBy>Агата Палкина</cp:lastModifiedBy>
  <cp:revision>7</cp:revision>
  <dcterms:created xsi:type="dcterms:W3CDTF">2025-07-23T00:59:00Z</dcterms:created>
  <dcterms:modified xsi:type="dcterms:W3CDTF">2025-11-13T14:13:00Z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1049-12.2.0.23149</vt:lpwstr>
  </property>
  <property fmtid="{D5CDD505-2E9C-101B-9397-08002B2CF9AE}" pid="3" name="ICV">
    <vt:lpwstr>5B7C78ACCBC64A1699858D4B354FA0F2_13</vt:lpwstr>
  </property>
</Properties>
</file>

<file path=docProps/thumbnail.jpeg>
</file>